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8" r:id="rId1"/>
    <p:sldMasterId id="2147483766" r:id="rId2"/>
  </p:sldMasterIdLst>
  <p:notesMasterIdLst>
    <p:notesMasterId r:id="rId34"/>
  </p:notesMasterIdLst>
  <p:handoutMasterIdLst>
    <p:handoutMasterId r:id="rId35"/>
  </p:handoutMasterIdLst>
  <p:sldIdLst>
    <p:sldId id="591" r:id="rId3"/>
    <p:sldId id="646" r:id="rId4"/>
    <p:sldId id="644" r:id="rId5"/>
    <p:sldId id="632" r:id="rId6"/>
    <p:sldId id="634" r:id="rId7"/>
    <p:sldId id="635" r:id="rId8"/>
    <p:sldId id="620" r:id="rId9"/>
    <p:sldId id="593" r:id="rId10"/>
    <p:sldId id="592" r:id="rId11"/>
    <p:sldId id="594" r:id="rId12"/>
    <p:sldId id="595" r:id="rId13"/>
    <p:sldId id="622" r:id="rId14"/>
    <p:sldId id="597" r:id="rId15"/>
    <p:sldId id="596" r:id="rId16"/>
    <p:sldId id="606" r:id="rId17"/>
    <p:sldId id="599" r:id="rId18"/>
    <p:sldId id="623" r:id="rId19"/>
    <p:sldId id="598" r:id="rId20"/>
    <p:sldId id="600" r:id="rId21"/>
    <p:sldId id="624" r:id="rId22"/>
    <p:sldId id="613" r:id="rId23"/>
    <p:sldId id="601" r:id="rId24"/>
    <p:sldId id="611" r:id="rId25"/>
    <p:sldId id="602" r:id="rId26"/>
    <p:sldId id="607" r:id="rId27"/>
    <p:sldId id="608" r:id="rId28"/>
    <p:sldId id="619" r:id="rId29"/>
    <p:sldId id="603" r:id="rId30"/>
    <p:sldId id="627" r:id="rId31"/>
    <p:sldId id="615" r:id="rId32"/>
    <p:sldId id="625" r:id="rId33"/>
  </p:sldIdLst>
  <p:sldSz cx="9144000" cy="6858000" type="screen4x3"/>
  <p:notesSz cx="6858000" cy="9144000"/>
  <p:defaultTextStyle>
    <a:defPPr>
      <a:defRPr lang="it-IT"/>
    </a:defPPr>
    <a:lvl1pPr algn="ctr" rtl="0" fontAlgn="base">
      <a:spcBef>
        <a:spcPct val="0"/>
      </a:spcBef>
      <a:spcAft>
        <a:spcPct val="0"/>
      </a:spcAft>
      <a:defRPr kern="1200">
        <a:solidFill>
          <a:schemeClr val="tx1"/>
        </a:solidFill>
        <a:latin typeface="Arial" charset="0"/>
        <a:ea typeface="+mn-ea"/>
        <a:cs typeface="+mn-cs"/>
      </a:defRPr>
    </a:lvl1pPr>
    <a:lvl2pPr marL="457153" algn="ctr" rtl="0" fontAlgn="base">
      <a:spcBef>
        <a:spcPct val="0"/>
      </a:spcBef>
      <a:spcAft>
        <a:spcPct val="0"/>
      </a:spcAft>
      <a:defRPr kern="1200">
        <a:solidFill>
          <a:schemeClr val="tx1"/>
        </a:solidFill>
        <a:latin typeface="Arial" charset="0"/>
        <a:ea typeface="+mn-ea"/>
        <a:cs typeface="+mn-cs"/>
      </a:defRPr>
    </a:lvl2pPr>
    <a:lvl3pPr marL="914305" algn="ctr" rtl="0" fontAlgn="base">
      <a:spcBef>
        <a:spcPct val="0"/>
      </a:spcBef>
      <a:spcAft>
        <a:spcPct val="0"/>
      </a:spcAft>
      <a:defRPr kern="1200">
        <a:solidFill>
          <a:schemeClr val="tx1"/>
        </a:solidFill>
        <a:latin typeface="Arial" charset="0"/>
        <a:ea typeface="+mn-ea"/>
        <a:cs typeface="+mn-cs"/>
      </a:defRPr>
    </a:lvl3pPr>
    <a:lvl4pPr marL="1371458" algn="ctr" rtl="0" fontAlgn="base">
      <a:spcBef>
        <a:spcPct val="0"/>
      </a:spcBef>
      <a:spcAft>
        <a:spcPct val="0"/>
      </a:spcAft>
      <a:defRPr kern="1200">
        <a:solidFill>
          <a:schemeClr val="tx1"/>
        </a:solidFill>
        <a:latin typeface="Arial" charset="0"/>
        <a:ea typeface="+mn-ea"/>
        <a:cs typeface="+mn-cs"/>
      </a:defRPr>
    </a:lvl4pPr>
    <a:lvl5pPr marL="1828610" algn="ctr" rtl="0" fontAlgn="base">
      <a:spcBef>
        <a:spcPct val="0"/>
      </a:spcBef>
      <a:spcAft>
        <a:spcPct val="0"/>
      </a:spcAft>
      <a:defRPr kern="1200">
        <a:solidFill>
          <a:schemeClr val="tx1"/>
        </a:solidFill>
        <a:latin typeface="Arial" charset="0"/>
        <a:ea typeface="+mn-ea"/>
        <a:cs typeface="+mn-cs"/>
      </a:defRPr>
    </a:lvl5pPr>
    <a:lvl6pPr marL="2285763" algn="l" defTabSz="914305" rtl="0" eaLnBrk="1" latinLnBrk="0" hangingPunct="1">
      <a:defRPr kern="1200">
        <a:solidFill>
          <a:schemeClr val="tx1"/>
        </a:solidFill>
        <a:latin typeface="Arial" charset="0"/>
        <a:ea typeface="+mn-ea"/>
        <a:cs typeface="+mn-cs"/>
      </a:defRPr>
    </a:lvl6pPr>
    <a:lvl7pPr marL="2742915" algn="l" defTabSz="914305" rtl="0" eaLnBrk="1" latinLnBrk="0" hangingPunct="1">
      <a:defRPr kern="1200">
        <a:solidFill>
          <a:schemeClr val="tx1"/>
        </a:solidFill>
        <a:latin typeface="Arial" charset="0"/>
        <a:ea typeface="+mn-ea"/>
        <a:cs typeface="+mn-cs"/>
      </a:defRPr>
    </a:lvl7pPr>
    <a:lvl8pPr marL="3200068" algn="l" defTabSz="914305" rtl="0" eaLnBrk="1" latinLnBrk="0" hangingPunct="1">
      <a:defRPr kern="1200">
        <a:solidFill>
          <a:schemeClr val="tx1"/>
        </a:solidFill>
        <a:latin typeface="Arial" charset="0"/>
        <a:ea typeface="+mn-ea"/>
        <a:cs typeface="+mn-cs"/>
      </a:defRPr>
    </a:lvl8pPr>
    <a:lvl9pPr marL="3657220" algn="l" defTabSz="914305"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3FF"/>
    <a:srgbClr val="006600"/>
    <a:srgbClr val="CC0066"/>
    <a:srgbClr val="C1C1C1"/>
    <a:srgbClr val="FFFFFF"/>
    <a:srgbClr val="9BC1FF"/>
    <a:srgbClr val="ECECEC"/>
    <a:srgbClr val="EAEAEA"/>
    <a:srgbClr val="4F81BD"/>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9" autoAdjust="0"/>
    <p:restoredTop sz="95739" autoAdjust="0"/>
  </p:normalViewPr>
  <p:slideViewPr>
    <p:cSldViewPr showGuides="1">
      <p:cViewPr varScale="1">
        <p:scale>
          <a:sx n="121" d="100"/>
          <a:sy n="121" d="100"/>
        </p:scale>
        <p:origin x="1792" y="176"/>
      </p:cViewPr>
      <p:guideLst>
        <p:guide orient="horz" pos="81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460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460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460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22E698A-120A-42E6-85F7-688A43CC483B}" type="slidenum">
              <a:rPr lang="it-IT" altLang="x-none"/>
              <a:pPr>
                <a:defRPr/>
              </a:pPr>
              <a:t>‹#›</a:t>
            </a:fld>
            <a:endParaRPr lang="it-IT" altLang="x-none"/>
          </a:p>
        </p:txBody>
      </p:sp>
    </p:spTree>
    <p:extLst>
      <p:ext uri="{BB962C8B-B14F-4D97-AF65-F5344CB8AC3E}">
        <p14:creationId xmlns:p14="http://schemas.microsoft.com/office/powerpoint/2010/main" val="1935702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x-none"/>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x-none"/>
          </a:p>
        </p:txBody>
      </p:sp>
      <p:sp>
        <p:nvSpPr>
          <p:cNvPr id="348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x-none" noProof="0"/>
              <a:t>Fare clic per modificare gli stili del testo dello schema</a:t>
            </a:r>
          </a:p>
          <a:p>
            <a:pPr lvl="1"/>
            <a:r>
              <a:rPr lang="it-IT" altLang="x-none" noProof="0"/>
              <a:t>Secondo livello</a:t>
            </a:r>
          </a:p>
          <a:p>
            <a:pPr lvl="2"/>
            <a:r>
              <a:rPr lang="it-IT" altLang="x-none" noProof="0"/>
              <a:t>Terzo livello</a:t>
            </a:r>
          </a:p>
          <a:p>
            <a:pPr lvl="3"/>
            <a:r>
              <a:rPr lang="it-IT" altLang="x-none" noProof="0"/>
              <a:t>Quarto livello</a:t>
            </a:r>
          </a:p>
          <a:p>
            <a:pPr lvl="4"/>
            <a:r>
              <a:rPr lang="it-IT" altLang="x-none" noProof="0"/>
              <a:t>Quinto livello</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x-none"/>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074EDCD1-AEEF-4D69-B5A2-13F1472E778C}" type="slidenum">
              <a:rPr lang="it-IT" altLang="x-none"/>
              <a:pPr>
                <a:defRPr/>
              </a:pPr>
              <a:t>‹#›</a:t>
            </a:fld>
            <a:endParaRPr lang="it-IT" altLang="x-none"/>
          </a:p>
        </p:txBody>
      </p:sp>
    </p:spTree>
    <p:extLst>
      <p:ext uri="{BB962C8B-B14F-4D97-AF65-F5344CB8AC3E}">
        <p14:creationId xmlns:p14="http://schemas.microsoft.com/office/powerpoint/2010/main" val="8719868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53" algn="l" rtl="0" eaLnBrk="0" fontAlgn="base" hangingPunct="0">
      <a:spcBef>
        <a:spcPct val="30000"/>
      </a:spcBef>
      <a:spcAft>
        <a:spcPct val="0"/>
      </a:spcAft>
      <a:defRPr sz="1200" kern="1200">
        <a:solidFill>
          <a:schemeClr val="tx1"/>
        </a:solidFill>
        <a:latin typeface="Arial" charset="0"/>
        <a:ea typeface="+mn-ea"/>
        <a:cs typeface="+mn-cs"/>
      </a:defRPr>
    </a:lvl2pPr>
    <a:lvl3pPr marL="914305" algn="l" rtl="0" eaLnBrk="0" fontAlgn="base" hangingPunct="0">
      <a:spcBef>
        <a:spcPct val="30000"/>
      </a:spcBef>
      <a:spcAft>
        <a:spcPct val="0"/>
      </a:spcAft>
      <a:defRPr sz="1200" kern="1200">
        <a:solidFill>
          <a:schemeClr val="tx1"/>
        </a:solidFill>
        <a:latin typeface="Arial" charset="0"/>
        <a:ea typeface="+mn-ea"/>
        <a:cs typeface="+mn-cs"/>
      </a:defRPr>
    </a:lvl3pPr>
    <a:lvl4pPr marL="1371458" algn="l" rtl="0" eaLnBrk="0" fontAlgn="base" hangingPunct="0">
      <a:spcBef>
        <a:spcPct val="30000"/>
      </a:spcBef>
      <a:spcAft>
        <a:spcPct val="0"/>
      </a:spcAft>
      <a:defRPr sz="1200" kern="1200">
        <a:solidFill>
          <a:schemeClr val="tx1"/>
        </a:solidFill>
        <a:latin typeface="Arial" charset="0"/>
        <a:ea typeface="+mn-ea"/>
        <a:cs typeface="+mn-cs"/>
      </a:defRPr>
    </a:lvl4pPr>
    <a:lvl5pPr marL="1828610" algn="l" rtl="0" eaLnBrk="0" fontAlgn="base" hangingPunct="0">
      <a:spcBef>
        <a:spcPct val="30000"/>
      </a:spcBef>
      <a:spcAft>
        <a:spcPct val="0"/>
      </a:spcAft>
      <a:defRPr sz="1200" kern="1200">
        <a:solidFill>
          <a:schemeClr val="tx1"/>
        </a:solidFill>
        <a:latin typeface="Arial" charset="0"/>
        <a:ea typeface="+mn-ea"/>
        <a:cs typeface="+mn-cs"/>
      </a:defRPr>
    </a:lvl5pPr>
    <a:lvl6pPr marL="2285763" algn="l" defTabSz="914305" rtl="0" eaLnBrk="1" latinLnBrk="0" hangingPunct="1">
      <a:defRPr sz="1200" kern="1200">
        <a:solidFill>
          <a:schemeClr val="tx1"/>
        </a:solidFill>
        <a:latin typeface="+mn-lt"/>
        <a:ea typeface="+mn-ea"/>
        <a:cs typeface="+mn-cs"/>
      </a:defRPr>
    </a:lvl6pPr>
    <a:lvl7pPr marL="2742915" algn="l" defTabSz="914305" rtl="0" eaLnBrk="1" latinLnBrk="0" hangingPunct="1">
      <a:defRPr sz="1200" kern="1200">
        <a:solidFill>
          <a:schemeClr val="tx1"/>
        </a:solidFill>
        <a:latin typeface="+mn-lt"/>
        <a:ea typeface="+mn-ea"/>
        <a:cs typeface="+mn-cs"/>
      </a:defRPr>
    </a:lvl7pPr>
    <a:lvl8pPr marL="3200068" algn="l" defTabSz="914305" rtl="0" eaLnBrk="1" latinLnBrk="0" hangingPunct="1">
      <a:defRPr sz="1200" kern="1200">
        <a:solidFill>
          <a:schemeClr val="tx1"/>
        </a:solidFill>
        <a:latin typeface="+mn-lt"/>
        <a:ea typeface="+mn-ea"/>
        <a:cs typeface="+mn-cs"/>
      </a:defRPr>
    </a:lvl8pPr>
    <a:lvl9pPr marL="3657220" algn="l" defTabSz="91430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543F211-C2CC-4B54-B93A-E1403C5893BA}" type="slidenum">
              <a:rPr lang="it-IT" altLang="x-none">
                <a:solidFill>
                  <a:prstClr val="black"/>
                </a:solidFill>
              </a:rPr>
              <a:pPr/>
              <a:t>1</a:t>
            </a:fld>
            <a:endParaRPr lang="it-IT" altLang="x-none">
              <a:solidFill>
                <a:prstClr val="black"/>
              </a:solidFill>
            </a:endParaRPr>
          </a:p>
        </p:txBody>
      </p:sp>
      <p:sp>
        <p:nvSpPr>
          <p:cNvPr id="136194" name="Rectangle 7"/>
          <p:cNvSpPr txBox="1">
            <a:spLocks noGrp="1" noChangeArrowheads="1"/>
          </p:cNvSpPr>
          <p:nvPr/>
        </p:nvSpPr>
        <p:spPr bwMode="auto">
          <a:xfrm>
            <a:off x="3884263" y="8685917"/>
            <a:ext cx="2972123" cy="45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70" tIns="49185" rIns="98370" bIns="49185" anchor="b"/>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r"/>
            <a:fld id="{07553FDA-01AD-450E-A76B-EECC0FB8228B}" type="slidenum">
              <a:rPr lang="it-IT" altLang="x-none" sz="1200" smtClean="0">
                <a:solidFill>
                  <a:prstClr val="black"/>
                </a:solidFill>
                <a:cs typeface="Arial" charset="0"/>
              </a:rPr>
              <a:pPr algn="r"/>
              <a:t>1</a:t>
            </a:fld>
            <a:endParaRPr lang="it-IT" altLang="x-none" sz="1200">
              <a:solidFill>
                <a:prstClr val="black"/>
              </a:solidFill>
              <a:cs typeface="Arial" charset="0"/>
            </a:endParaRPr>
          </a:p>
        </p:txBody>
      </p:sp>
      <p:sp>
        <p:nvSpPr>
          <p:cNvPr id="136195" name="Text Box 2"/>
          <p:cNvSpPr txBox="1">
            <a:spLocks noChangeArrowheads="1"/>
          </p:cNvSpPr>
          <p:nvPr/>
        </p:nvSpPr>
        <p:spPr bwMode="auto">
          <a:xfrm>
            <a:off x="1004162" y="695227"/>
            <a:ext cx="4848064" cy="3427528"/>
          </a:xfrm>
          <a:prstGeom prst="rect">
            <a:avLst/>
          </a:prstGeom>
          <a:solidFill>
            <a:srgbClr val="FFFFFF"/>
          </a:solidFill>
          <a:ln w="9525">
            <a:solidFill>
              <a:srgbClr val="000000"/>
            </a:solidFill>
            <a:miter lim="800000"/>
            <a:headEnd/>
            <a:tailEnd/>
          </a:ln>
        </p:spPr>
        <p:txBody>
          <a:bodyPr wrap="none" lIns="98370" tIns="49185" rIns="98370" bIns="49185" anchor="ctr"/>
          <a:lstStyle>
            <a:lvl1pPr algn="l" defTabSz="982663">
              <a:defRPr>
                <a:solidFill>
                  <a:schemeClr val="tx1"/>
                </a:solidFill>
                <a:latin typeface="Arial" charset="0"/>
              </a:defRPr>
            </a:lvl1pPr>
            <a:lvl2pPr marL="798513" indent="-306388" algn="l" defTabSz="982663">
              <a:defRPr>
                <a:solidFill>
                  <a:schemeClr val="tx1"/>
                </a:solidFill>
                <a:latin typeface="Arial" charset="0"/>
              </a:defRPr>
            </a:lvl2pPr>
            <a:lvl3pPr marL="1230313" indent="-247650" algn="l" defTabSz="982663">
              <a:defRPr>
                <a:solidFill>
                  <a:schemeClr val="tx1"/>
                </a:solidFill>
                <a:latin typeface="Arial" charset="0"/>
              </a:defRPr>
            </a:lvl3pPr>
            <a:lvl4pPr marL="1722438" indent="-246063" algn="l" defTabSz="982663">
              <a:defRPr>
                <a:solidFill>
                  <a:schemeClr val="tx1"/>
                </a:solidFill>
                <a:latin typeface="Arial" charset="0"/>
              </a:defRPr>
            </a:lvl4pPr>
            <a:lvl5pPr marL="2212975" indent="-244475" algn="l" defTabSz="982663">
              <a:defRPr>
                <a:solidFill>
                  <a:schemeClr val="tx1"/>
                </a:solidFill>
                <a:latin typeface="Arial" charset="0"/>
              </a:defRPr>
            </a:lvl5pPr>
            <a:lvl6pPr marL="2670175" indent="-244475" defTabSz="982663" fontAlgn="base">
              <a:spcBef>
                <a:spcPct val="0"/>
              </a:spcBef>
              <a:spcAft>
                <a:spcPct val="0"/>
              </a:spcAft>
              <a:defRPr>
                <a:solidFill>
                  <a:schemeClr val="tx1"/>
                </a:solidFill>
                <a:latin typeface="Arial" charset="0"/>
              </a:defRPr>
            </a:lvl6pPr>
            <a:lvl7pPr marL="3127375" indent="-244475" defTabSz="982663" fontAlgn="base">
              <a:spcBef>
                <a:spcPct val="0"/>
              </a:spcBef>
              <a:spcAft>
                <a:spcPct val="0"/>
              </a:spcAft>
              <a:defRPr>
                <a:solidFill>
                  <a:schemeClr val="tx1"/>
                </a:solidFill>
                <a:latin typeface="Arial" charset="0"/>
              </a:defRPr>
            </a:lvl7pPr>
            <a:lvl8pPr marL="3584575" indent="-244475" defTabSz="982663" fontAlgn="base">
              <a:spcBef>
                <a:spcPct val="0"/>
              </a:spcBef>
              <a:spcAft>
                <a:spcPct val="0"/>
              </a:spcAft>
              <a:defRPr>
                <a:solidFill>
                  <a:schemeClr val="tx1"/>
                </a:solidFill>
                <a:latin typeface="Arial" charset="0"/>
              </a:defRPr>
            </a:lvl8pPr>
            <a:lvl9pPr marL="4041775" indent="-244475" defTabSz="982663" fontAlgn="base">
              <a:spcBef>
                <a:spcPct val="0"/>
              </a:spcBef>
              <a:spcAft>
                <a:spcPct val="0"/>
              </a:spcAft>
              <a:defRPr>
                <a:solidFill>
                  <a:schemeClr val="tx1"/>
                </a:solidFill>
                <a:latin typeface="Arial" charset="0"/>
              </a:defRPr>
            </a:lvl9pPr>
          </a:lstStyle>
          <a:p>
            <a:pPr algn="ctr"/>
            <a:endParaRPr lang="ca-ES" altLang="x-none" sz="1900">
              <a:solidFill>
                <a:prstClr val="black"/>
              </a:solidFill>
              <a:cs typeface="Arial" charset="0"/>
            </a:endParaRPr>
          </a:p>
        </p:txBody>
      </p:sp>
      <p:sp>
        <p:nvSpPr>
          <p:cNvPr id="136196" name="Rectangle 3"/>
          <p:cNvSpPr>
            <a:spLocks noGrp="1" noChangeArrowheads="1"/>
          </p:cNvSpPr>
          <p:nvPr>
            <p:ph type="body"/>
          </p:nvPr>
        </p:nvSpPr>
        <p:spPr>
          <a:xfrm>
            <a:off x="684509" y="4342222"/>
            <a:ext cx="5487369" cy="4115389"/>
          </a:xfrm>
        </p:spPr>
        <p:txBody>
          <a:bodyPr wrap="none" lIns="88911" tIns="44457" rIns="88911" bIns="44457" anchor="ctr"/>
          <a:lstStyle/>
          <a:p>
            <a:endParaRPr lang="x-none" alt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9</a:t>
            </a:fld>
            <a:endParaRPr lang="it-IT" altLang="x-none"/>
          </a:p>
        </p:txBody>
      </p:sp>
    </p:spTree>
    <p:extLst>
      <p:ext uri="{BB962C8B-B14F-4D97-AF65-F5344CB8AC3E}">
        <p14:creationId xmlns:p14="http://schemas.microsoft.com/office/powerpoint/2010/main" val="362305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Camelids</a:t>
            </a:r>
            <a:r>
              <a:rPr lang="en-US" dirty="0">
                <a:effectLst/>
              </a:rPr>
              <a:t>, including llamas and alpacas, are endowed with a unique immune system that encompasses heavy chain only antibodies, in addition to regular 4-chain antibodies. VHHs or </a:t>
            </a:r>
            <a:r>
              <a:rPr lang="en-US" dirty="0" err="1">
                <a:effectLst/>
              </a:rPr>
              <a:t>nanobodies</a:t>
            </a:r>
            <a:r>
              <a:rPr lang="en-US" dirty="0">
                <a:effectLst/>
              </a:rPr>
              <a:t> as they are called, correspond with the antigen binding part of heavy chain antibodies. They are only 15 </a:t>
            </a:r>
            <a:r>
              <a:rPr lang="en-US" dirty="0" err="1">
                <a:effectLst/>
              </a:rPr>
              <a:t>kDa</a:t>
            </a:r>
            <a:r>
              <a:rPr lang="en-US" dirty="0">
                <a:effectLst/>
              </a:rPr>
              <a:t> in size, 10x smaller than a conventional antibody. </a:t>
            </a:r>
            <a:r>
              <a:rPr lang="en-US" dirty="0" err="1">
                <a:effectLst/>
              </a:rPr>
              <a:t>Camelid</a:t>
            </a:r>
            <a:r>
              <a:rPr lang="en-US" dirty="0">
                <a:effectLst/>
              </a:rPr>
              <a:t> </a:t>
            </a:r>
            <a:r>
              <a:rPr lang="en-US" dirty="0" err="1">
                <a:effectLst/>
              </a:rPr>
              <a:t>nanobodies</a:t>
            </a:r>
            <a:r>
              <a:rPr lang="en-US" dirty="0">
                <a:effectLst/>
              </a:rPr>
              <a:t> are a powerful research tool to study protein function in nearly every biological background: in vitro, in cells or in organisms.</a:t>
            </a:r>
          </a:p>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13</a:t>
            </a:fld>
            <a:endParaRPr lang="it-IT" altLang="x-none"/>
          </a:p>
        </p:txBody>
      </p:sp>
    </p:spTree>
    <p:extLst>
      <p:ext uri="{BB962C8B-B14F-4D97-AF65-F5344CB8AC3E}">
        <p14:creationId xmlns:p14="http://schemas.microsoft.com/office/powerpoint/2010/main" val="240865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16</a:t>
            </a:fld>
            <a:endParaRPr lang="it-IT" altLang="x-none"/>
          </a:p>
        </p:txBody>
      </p:sp>
    </p:spTree>
    <p:extLst>
      <p:ext uri="{BB962C8B-B14F-4D97-AF65-F5344CB8AC3E}">
        <p14:creationId xmlns:p14="http://schemas.microsoft.com/office/powerpoint/2010/main" val="1249846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it-IT" sz="1200" kern="1200" dirty="0">
                <a:solidFill>
                  <a:schemeClr val="tx1"/>
                </a:solidFill>
                <a:effectLst/>
                <a:latin typeface="Arial" charset="0"/>
                <a:ea typeface="+mn-ea"/>
                <a:cs typeface="+mn-cs"/>
              </a:rPr>
              <a:t>G2 </a:t>
            </a:r>
            <a:r>
              <a:rPr lang="it-IT" sz="1200" kern="1200" dirty="0" err="1">
                <a:solidFill>
                  <a:schemeClr val="tx1"/>
                </a:solidFill>
                <a:effectLst/>
                <a:latin typeface="Arial" charset="0"/>
                <a:ea typeface="+mn-ea"/>
                <a:cs typeface="+mn-cs"/>
              </a:rPr>
              <a:t>domains</a:t>
            </a:r>
            <a:r>
              <a:rPr lang="it-IT" sz="1200" kern="1200" dirty="0">
                <a:solidFill>
                  <a:schemeClr val="tx1"/>
                </a:solidFill>
                <a:effectLst/>
                <a:latin typeface="Arial" charset="0"/>
                <a:ea typeface="+mn-ea"/>
                <a:cs typeface="+mn-cs"/>
              </a:rPr>
              <a:t> (250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of WT and D187N or 100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of N184K and G167R, </a:t>
            </a:r>
            <a:r>
              <a:rPr lang="it-IT" sz="1200" kern="1200" dirty="0" err="1">
                <a:solidFill>
                  <a:schemeClr val="tx1"/>
                </a:solidFill>
                <a:effectLst/>
                <a:latin typeface="Arial" charset="0"/>
                <a:ea typeface="+mn-ea"/>
                <a:cs typeface="+mn-cs"/>
              </a:rPr>
              <a:t>corresponding</a:t>
            </a:r>
            <a:r>
              <a:rPr lang="it-IT" sz="1200" kern="1200" dirty="0">
                <a:solidFill>
                  <a:schemeClr val="tx1"/>
                </a:solidFill>
                <a:effectLst/>
                <a:latin typeface="Arial" charset="0"/>
                <a:ea typeface="+mn-ea"/>
                <a:cs typeface="+mn-cs"/>
              </a:rPr>
              <a:t> to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respectively</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incubated</a:t>
            </a:r>
            <a:r>
              <a:rPr lang="it-IT" sz="1200" kern="1200" dirty="0">
                <a:solidFill>
                  <a:schemeClr val="tx1"/>
                </a:solidFill>
                <a:effectLst/>
                <a:latin typeface="Arial" charset="0"/>
                <a:ea typeface="+mn-ea"/>
                <a:cs typeface="+mn-cs"/>
              </a:rPr>
              <a:t> with an </a:t>
            </a:r>
            <a:r>
              <a:rPr lang="it-IT" sz="1200" kern="1200" dirty="0" err="1">
                <a:solidFill>
                  <a:schemeClr val="tx1"/>
                </a:solidFill>
                <a:effectLst/>
                <a:latin typeface="Arial" charset="0"/>
                <a:ea typeface="+mn-ea"/>
                <a:cs typeface="+mn-cs"/>
              </a:rPr>
              <a:t>equimolar</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concentration</a:t>
            </a:r>
            <a:r>
              <a:rPr lang="it-IT" sz="1200" kern="1200" dirty="0">
                <a:solidFill>
                  <a:schemeClr val="tx1"/>
                </a:solidFill>
                <a:effectLst/>
                <a:latin typeface="Arial" charset="0"/>
                <a:ea typeface="+mn-ea"/>
                <a:cs typeface="+mn-cs"/>
              </a:rPr>
              <a:t> of Nb11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for 10 </a:t>
            </a:r>
            <a:r>
              <a:rPr lang="it-IT" sz="1200" kern="1200" dirty="0" err="1">
                <a:solidFill>
                  <a:schemeClr val="tx1"/>
                </a:solidFill>
                <a:effectLst/>
                <a:latin typeface="Arial" charset="0"/>
                <a:ea typeface="+mn-ea"/>
                <a:cs typeface="+mn-cs"/>
              </a:rPr>
              <a:t>min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at</a:t>
            </a:r>
            <a:r>
              <a:rPr lang="it-IT" sz="1200" kern="1200" dirty="0">
                <a:solidFill>
                  <a:schemeClr val="tx1"/>
                </a:solidFill>
                <a:effectLst/>
                <a:latin typeface="Arial" charset="0"/>
                <a:ea typeface="+mn-ea"/>
                <a:cs typeface="+mn-cs"/>
              </a:rPr>
              <a:t> room temperature under </a:t>
            </a:r>
            <a:r>
              <a:rPr lang="it-IT" sz="1200" kern="1200" dirty="0" err="1">
                <a:solidFill>
                  <a:schemeClr val="tx1"/>
                </a:solidFill>
                <a:effectLst/>
                <a:latin typeface="Arial" charset="0"/>
                <a:ea typeface="+mn-ea"/>
                <a:cs typeface="+mn-cs"/>
              </a:rPr>
              <a:t>shaking</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conditions</a:t>
            </a:r>
            <a:r>
              <a:rPr lang="it-IT" sz="1200" kern="1200" dirty="0">
                <a:solidFill>
                  <a:schemeClr val="tx1"/>
                </a:solidFill>
                <a:effectLst/>
                <a:latin typeface="Arial" charset="0"/>
                <a:ea typeface="+mn-ea"/>
                <a:cs typeface="+mn-cs"/>
              </a:rPr>
              <a:t>. Nb11 (19 or 8 </a:t>
            </a:r>
            <a:r>
              <a:rPr lang="it-IT" sz="1200" kern="1200" dirty="0" err="1">
                <a:solidFill>
                  <a:schemeClr val="tx1"/>
                </a:solidFill>
                <a:effectLst/>
                <a:latin typeface="Arial" charset="0"/>
                <a:ea typeface="+mn-ea"/>
                <a:cs typeface="+mn-cs"/>
              </a:rPr>
              <a:t>μM</a:t>
            </a:r>
            <a:r>
              <a:rPr lang="it-IT" sz="1200" kern="1200" dirty="0">
                <a:solidFill>
                  <a:schemeClr val="tx1"/>
                </a:solidFill>
                <a:effectLst/>
                <a:latin typeface="Arial" charset="0"/>
                <a:ea typeface="+mn-ea"/>
                <a:cs typeface="+mn-cs"/>
              </a:rPr>
              <a:t>) and G2 </a:t>
            </a:r>
            <a:r>
              <a:rPr lang="it-IT" sz="1200" kern="1200" dirty="0" err="1">
                <a:solidFill>
                  <a:schemeClr val="tx1"/>
                </a:solidFill>
                <a:effectLst/>
                <a:latin typeface="Arial" charset="0"/>
                <a:ea typeface="+mn-ea"/>
                <a:cs typeface="+mn-cs"/>
              </a:rPr>
              <a:t>domains</a:t>
            </a:r>
            <a:r>
              <a:rPr lang="it-IT" sz="1200" kern="1200" dirty="0">
                <a:solidFill>
                  <a:schemeClr val="tx1"/>
                </a:solidFill>
                <a:effectLst/>
                <a:latin typeface="Arial" charset="0"/>
                <a:ea typeface="+mn-ea"/>
                <a:cs typeface="+mn-cs"/>
              </a:rPr>
              <a:t> (100–250 </a:t>
            </a:r>
            <a:r>
              <a:rPr lang="it-IT" sz="1200" kern="1200" dirty="0" err="1">
                <a:solidFill>
                  <a:schemeClr val="tx1"/>
                </a:solidFill>
                <a:effectLst/>
                <a:latin typeface="Arial" charset="0"/>
                <a:ea typeface="+mn-ea"/>
                <a:cs typeface="+mn-cs"/>
              </a:rPr>
              <a:t>μg</a:t>
            </a:r>
            <a:r>
              <a:rPr lang="it-IT" sz="1200" kern="1200" dirty="0">
                <a:solidFill>
                  <a:schemeClr val="tx1"/>
                </a:solidFill>
                <a:effectLst/>
                <a:latin typeface="Arial" charset="0"/>
                <a:ea typeface="+mn-ea"/>
                <a:cs typeface="+mn-cs"/>
              </a:rPr>
              <a:t>/ml) alone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also</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administered</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Vehicle</a:t>
            </a:r>
            <a:r>
              <a:rPr lang="it-IT" sz="1200" kern="1200" dirty="0">
                <a:solidFill>
                  <a:schemeClr val="tx1"/>
                </a:solidFill>
                <a:effectLst/>
                <a:latin typeface="Arial" charset="0"/>
                <a:ea typeface="+mn-ea"/>
                <a:cs typeface="+mn-cs"/>
              </a:rPr>
              <a:t> (2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Hepes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solution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containing</a:t>
            </a:r>
            <a:r>
              <a:rPr lang="it-IT" sz="1200" kern="1200" dirty="0">
                <a:solidFill>
                  <a:schemeClr val="tx1"/>
                </a:solidFill>
                <a:effectLst/>
                <a:latin typeface="Arial" charset="0"/>
                <a:ea typeface="+mn-ea"/>
                <a:cs typeface="+mn-cs"/>
              </a:rPr>
              <a:t> 1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NaCl</a:t>
            </a:r>
            <a:r>
              <a:rPr lang="it-IT" sz="1200" kern="1200" dirty="0">
                <a:solidFill>
                  <a:schemeClr val="tx1"/>
                </a:solidFill>
                <a:effectLst/>
                <a:latin typeface="Arial" charset="0"/>
                <a:ea typeface="+mn-ea"/>
                <a:cs typeface="+mn-cs"/>
              </a:rPr>
              <a:t> and 0.1 </a:t>
            </a:r>
            <a:r>
              <a:rPr lang="it-IT" sz="1200" kern="1200" dirty="0" err="1">
                <a:solidFill>
                  <a:schemeClr val="tx1"/>
                </a:solidFill>
                <a:effectLst/>
                <a:latin typeface="Arial" charset="0"/>
                <a:ea typeface="+mn-ea"/>
                <a:cs typeface="+mn-cs"/>
              </a:rPr>
              <a:t>mM</a:t>
            </a:r>
            <a:r>
              <a:rPr lang="it-IT" sz="1200" kern="1200" dirty="0">
                <a:solidFill>
                  <a:schemeClr val="tx1"/>
                </a:solidFill>
                <a:effectLst/>
                <a:latin typeface="Arial" charset="0"/>
                <a:ea typeface="+mn-ea"/>
                <a:cs typeface="+mn-cs"/>
              </a:rPr>
              <a:t> CaCl2, </a:t>
            </a:r>
            <a:r>
              <a:rPr lang="it-IT" sz="1200" kern="1200" dirty="0" err="1">
                <a:solidFill>
                  <a:schemeClr val="tx1"/>
                </a:solidFill>
                <a:effectLst/>
                <a:latin typeface="Arial" charset="0"/>
                <a:ea typeface="+mn-ea"/>
                <a:cs typeface="+mn-cs"/>
              </a:rPr>
              <a:t>pH</a:t>
            </a:r>
            <a:r>
              <a:rPr lang="it-IT" sz="1200" kern="1200" dirty="0">
                <a:solidFill>
                  <a:schemeClr val="tx1"/>
                </a:solidFill>
                <a:effectLst/>
                <a:latin typeface="Arial" charset="0"/>
                <a:ea typeface="+mn-ea"/>
                <a:cs typeface="+mn-cs"/>
              </a:rPr>
              <a:t> 7.4) </a:t>
            </a:r>
            <a:r>
              <a:rPr lang="it-IT" sz="1200" kern="1200" dirty="0" err="1">
                <a:solidFill>
                  <a:schemeClr val="tx1"/>
                </a:solidFill>
                <a:effectLst/>
                <a:latin typeface="Arial" charset="0"/>
                <a:ea typeface="+mn-ea"/>
                <a:cs typeface="+mn-cs"/>
              </a:rPr>
              <a:t>was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used</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as</a:t>
            </a:r>
            <a:r>
              <a:rPr lang="it-IT" sz="1200" kern="1200" dirty="0">
                <a:solidFill>
                  <a:schemeClr val="tx1"/>
                </a:solidFill>
                <a:effectLst/>
                <a:latin typeface="Arial" charset="0"/>
                <a:ea typeface="+mn-ea"/>
                <a:cs typeface="+mn-cs"/>
              </a:rPr>
              <a:t> negative control. The </a:t>
            </a:r>
            <a:r>
              <a:rPr lang="it-IT" sz="1200" kern="1200" dirty="0" err="1">
                <a:solidFill>
                  <a:schemeClr val="tx1"/>
                </a:solidFill>
                <a:effectLst/>
                <a:latin typeface="Arial" charset="0"/>
                <a:ea typeface="+mn-ea"/>
                <a:cs typeface="+mn-cs"/>
              </a:rPr>
              <a:t>solutions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were</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then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administered</a:t>
            </a:r>
            <a:r>
              <a:rPr lang="it-IT" sz="1200" kern="1200" dirty="0">
                <a:solidFill>
                  <a:schemeClr val="tx1"/>
                </a:solidFill>
                <a:effectLst/>
                <a:latin typeface="Arial" charset="0"/>
                <a:ea typeface="+mn-ea"/>
                <a:cs typeface="+mn-cs"/>
              </a:rPr>
              <a:t> to C. </a:t>
            </a:r>
            <a:r>
              <a:rPr lang="it-IT" sz="1200" kern="1200" dirty="0" err="1">
                <a:solidFill>
                  <a:schemeClr val="tx1"/>
                </a:solidFill>
                <a:effectLst/>
                <a:latin typeface="Arial" charset="0"/>
                <a:ea typeface="+mn-ea"/>
                <a:cs typeface="+mn-cs"/>
              </a:rPr>
              <a:t>elegans</a:t>
            </a:r>
            <a:r>
              <a:rPr lang="it-IT" sz="1200" kern="1200" dirty="0">
                <a:solidFill>
                  <a:schemeClr val="tx1"/>
                </a:solidFill>
                <a:effectLst/>
                <a:latin typeface="Arial" charset="0"/>
                <a:ea typeface="+mn-ea"/>
                <a:cs typeface="+mn-cs"/>
              </a:rPr>
              <a:t> (100 </a:t>
            </a:r>
            <a:r>
              <a:rPr lang="it-IT" sz="1200" kern="1200" dirty="0" err="1">
                <a:solidFill>
                  <a:schemeClr val="tx1"/>
                </a:solidFill>
                <a:effectLst/>
                <a:latin typeface="Arial" charset="0"/>
                <a:ea typeface="+mn-ea"/>
                <a:cs typeface="+mn-cs"/>
              </a:rPr>
              <a:t>μl</a:t>
            </a:r>
            <a:r>
              <a:rPr lang="it-IT" sz="1200" kern="1200" dirty="0">
                <a:solidFill>
                  <a:schemeClr val="tx1"/>
                </a:solidFill>
                <a:effectLst/>
                <a:latin typeface="Arial" charset="0"/>
                <a:ea typeface="+mn-ea"/>
                <a:cs typeface="+mn-cs"/>
              </a:rPr>
              <a:t>/100 </a:t>
            </a:r>
            <a:r>
              <a:rPr lang="it-IT" sz="1200" kern="1200" dirty="0" err="1">
                <a:solidFill>
                  <a:schemeClr val="tx1"/>
                </a:solidFill>
                <a:effectLst/>
                <a:latin typeface="Arial" charset="0"/>
                <a:ea typeface="+mn-ea"/>
                <a:cs typeface="+mn-cs"/>
              </a:rPr>
              <a:t>worms</a:t>
            </a:r>
            <a:r>
              <a:rPr lang="it-IT" sz="1200" kern="1200" dirty="0">
                <a:solidFill>
                  <a:schemeClr val="tx1"/>
                </a:solidFill>
                <a:effectLst/>
                <a:latin typeface="Arial" charset="0"/>
                <a:ea typeface="+mn-ea"/>
                <a:cs typeface="+mn-cs"/>
              </a:rPr>
              <a:t>). The </a:t>
            </a:r>
            <a:r>
              <a:rPr lang="it-IT" sz="1200" kern="1200" dirty="0" err="1">
                <a:solidFill>
                  <a:schemeClr val="tx1"/>
                </a:solidFill>
                <a:effectLst/>
                <a:latin typeface="Arial" charset="0"/>
                <a:ea typeface="+mn-ea"/>
                <a:cs typeface="+mn-cs"/>
              </a:rPr>
              <a:t>pharyngeal</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activity</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was</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determined</a:t>
            </a:r>
            <a:r>
              <a:rPr lang="it-IT" sz="1200" kern="1200" dirty="0">
                <a:solidFill>
                  <a:schemeClr val="tx1"/>
                </a:solidFill>
                <a:effectLst/>
                <a:latin typeface="Arial" charset="0"/>
                <a:ea typeface="+mn-ea"/>
                <a:cs typeface="+mn-cs"/>
              </a:rPr>
              <a:t> 2 h </a:t>
            </a:r>
            <a:r>
              <a:rPr lang="it-IT" sz="1200" kern="1200" dirty="0" err="1">
                <a:solidFill>
                  <a:schemeClr val="tx1"/>
                </a:solidFill>
                <a:effectLst/>
                <a:latin typeface="Arial" charset="0"/>
                <a:ea typeface="+mn-ea"/>
                <a:cs typeface="+mn-cs"/>
              </a:rPr>
              <a:t>after</a:t>
            </a:r>
            <a:r>
              <a:rPr lang="it-IT" sz="1200" kern="1200" dirty="0">
                <a:solidFill>
                  <a:schemeClr val="tx1"/>
                </a:solidFill>
                <a:effectLst/>
                <a:latin typeface="Arial" charset="0"/>
                <a:ea typeface="+mn-ea"/>
                <a:cs typeface="+mn-cs"/>
              </a:rPr>
              <a:t> treatment by </a:t>
            </a:r>
            <a:r>
              <a:rPr lang="it-IT" sz="1200" kern="1200" dirty="0" err="1">
                <a:solidFill>
                  <a:schemeClr val="tx1"/>
                </a:solidFill>
                <a:effectLst/>
                <a:latin typeface="Arial" charset="0"/>
                <a:ea typeface="+mn-ea"/>
                <a:cs typeface="+mn-cs"/>
              </a:rPr>
              <a:t>determining</a:t>
            </a:r>
            <a:r>
              <a:rPr lang="it-IT" sz="1200" kern="1200" dirty="0">
                <a:solidFill>
                  <a:schemeClr val="tx1"/>
                </a:solidFill>
                <a:effectLst/>
                <a:latin typeface="Arial" charset="0"/>
                <a:ea typeface="+mn-ea"/>
                <a:cs typeface="+mn-cs"/>
              </a:rPr>
              <a:t> the </a:t>
            </a:r>
            <a:r>
              <a:rPr lang="it-IT" sz="1200" kern="1200" dirty="0" err="1">
                <a:solidFill>
                  <a:schemeClr val="tx1"/>
                </a:solidFill>
                <a:effectLst/>
                <a:latin typeface="Arial" charset="0"/>
                <a:ea typeface="+mn-ea"/>
                <a:cs typeface="+mn-cs"/>
              </a:rPr>
              <a:t>number</a:t>
            </a:r>
            <a:r>
              <a:rPr lang="it-IT" sz="1200" kern="1200" dirty="0">
                <a:solidFill>
                  <a:schemeClr val="tx1"/>
                </a:solidFill>
                <a:effectLst/>
                <a:latin typeface="Arial" charset="0"/>
                <a:ea typeface="+mn-ea"/>
                <a:cs typeface="+mn-cs"/>
              </a:rPr>
              <a:t> of </a:t>
            </a:r>
            <a:r>
              <a:rPr lang="it-IT" sz="1200" kern="1200" dirty="0" err="1">
                <a:solidFill>
                  <a:schemeClr val="tx1"/>
                </a:solidFill>
                <a:effectLst/>
                <a:latin typeface="Arial" charset="0"/>
                <a:ea typeface="+mn-ea"/>
                <a:cs typeface="+mn-cs"/>
              </a:rPr>
              <a:t>pharyngeal</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bulb</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contraction</a:t>
            </a:r>
            <a:r>
              <a:rPr lang="it-IT" sz="1200" kern="1200" dirty="0">
                <a:solidFill>
                  <a:schemeClr val="tx1"/>
                </a:solidFill>
                <a:effectLst/>
                <a:latin typeface="Arial" charset="0"/>
                <a:ea typeface="+mn-ea"/>
                <a:cs typeface="+mn-cs"/>
              </a:rPr>
              <a:t> (</a:t>
            </a:r>
            <a:r>
              <a:rPr lang="it-IT" sz="1200" kern="1200" dirty="0" err="1">
                <a:solidFill>
                  <a:schemeClr val="tx1"/>
                </a:solidFill>
                <a:effectLst/>
                <a:latin typeface="Arial" charset="0"/>
                <a:ea typeface="+mn-ea"/>
                <a:cs typeface="+mn-cs"/>
              </a:rPr>
              <a:t>pumps</a:t>
            </a:r>
            <a:r>
              <a:rPr lang="it-IT" sz="1200" kern="1200" dirty="0">
                <a:solidFill>
                  <a:schemeClr val="tx1"/>
                </a:solidFill>
                <a:effectLst/>
                <a:latin typeface="Arial" charset="0"/>
                <a:ea typeface="+mn-ea"/>
                <a:cs typeface="+mn-cs"/>
              </a:rPr>
              <a:t>/</a:t>
            </a:r>
            <a:r>
              <a:rPr lang="it-IT" sz="1200" kern="1200" dirty="0" err="1">
                <a:solidFill>
                  <a:schemeClr val="tx1"/>
                </a:solidFill>
                <a:effectLst/>
                <a:latin typeface="Arial" charset="0"/>
                <a:ea typeface="+mn-ea"/>
                <a:cs typeface="+mn-cs"/>
              </a:rPr>
              <a:t>min</a:t>
            </a:r>
            <a:r>
              <a:rPr lang="it-IT" sz="1200" kern="1200" dirty="0">
                <a:solidFill>
                  <a:schemeClr val="tx1"/>
                </a:solidFill>
                <a:effectLst/>
                <a:latin typeface="Arial" charset="0"/>
                <a:ea typeface="+mn-ea"/>
                <a:cs typeface="+mn-cs"/>
              </a:rPr>
              <a:t>). Data are </a:t>
            </a:r>
            <a:r>
              <a:rPr lang="it-IT" sz="1200" kern="1200" dirty="0" err="1">
                <a:solidFill>
                  <a:schemeClr val="tx1"/>
                </a:solidFill>
                <a:effectLst/>
                <a:latin typeface="Arial" charset="0"/>
                <a:ea typeface="+mn-ea"/>
                <a:cs typeface="+mn-cs"/>
              </a:rPr>
              <a:t>mean</a:t>
            </a:r>
            <a:r>
              <a:rPr lang="it-IT" sz="1200" kern="1200" dirty="0">
                <a:solidFill>
                  <a:schemeClr val="tx1"/>
                </a:solidFill>
                <a:effectLst/>
                <a:latin typeface="Arial" charset="0"/>
                <a:ea typeface="+mn-ea"/>
                <a:cs typeface="+mn-cs"/>
              </a:rPr>
              <a:t> ± SE (</a:t>
            </a:r>
            <a:r>
              <a:rPr lang="it-IT" sz="1200" kern="1200" dirty="0" err="1">
                <a:solidFill>
                  <a:schemeClr val="tx1"/>
                </a:solidFill>
                <a:effectLst/>
                <a:latin typeface="Arial" charset="0"/>
                <a:ea typeface="+mn-ea"/>
                <a:cs typeface="+mn-cs"/>
              </a:rPr>
              <a:t>N</a:t>
            </a:r>
            <a:r>
              <a:rPr lang="it-IT" sz="1200" kern="1200" dirty="0">
                <a:solidFill>
                  <a:schemeClr val="tx1"/>
                </a:solidFill>
                <a:effectLst/>
                <a:latin typeface="Arial" charset="0"/>
                <a:ea typeface="+mn-ea"/>
                <a:cs typeface="+mn-cs"/>
              </a:rPr>
              <a:t> = 30 </a:t>
            </a:r>
            <a:r>
              <a:rPr lang="it-IT" sz="1200" kern="1200" dirty="0" err="1">
                <a:solidFill>
                  <a:schemeClr val="tx1"/>
                </a:solidFill>
                <a:effectLst/>
                <a:latin typeface="Arial" charset="0"/>
                <a:ea typeface="+mn-ea"/>
                <a:cs typeface="+mn-cs"/>
              </a:rPr>
              <a:t>worms</a:t>
            </a:r>
            <a:r>
              <a:rPr lang="it-IT" sz="1200" kern="1200" dirty="0">
                <a:solidFill>
                  <a:schemeClr val="tx1"/>
                </a:solidFill>
                <a:effectLst/>
                <a:latin typeface="Arial" charset="0"/>
                <a:ea typeface="+mn-ea"/>
                <a:cs typeface="+mn-cs"/>
              </a:rPr>
              <a:t>/</a:t>
            </a:r>
            <a:r>
              <a:rPr lang="it-IT" sz="1200" kern="1200" dirty="0" err="1">
                <a:solidFill>
                  <a:schemeClr val="tx1"/>
                </a:solidFill>
                <a:effectLst/>
                <a:latin typeface="Arial" charset="0"/>
                <a:ea typeface="+mn-ea"/>
                <a:cs typeface="+mn-cs"/>
              </a:rPr>
              <a:t>group</a:t>
            </a:r>
            <a:r>
              <a:rPr lang="it-IT" sz="1200" kern="1200" dirty="0">
                <a:solidFill>
                  <a:schemeClr val="tx1"/>
                </a:solidFill>
                <a:effectLst/>
                <a:latin typeface="Arial" charset="0"/>
                <a:ea typeface="+mn-ea"/>
                <a:cs typeface="+mn-cs"/>
              </a:rPr>
              <a:t>). </a:t>
            </a:r>
            <a:endParaRPr lang="it-IT" dirty="0"/>
          </a:p>
          <a:p>
            <a:endParaRPr lang="it-IT" dirty="0"/>
          </a:p>
        </p:txBody>
      </p:sp>
      <p:sp>
        <p:nvSpPr>
          <p:cNvPr id="4" name="Segnaposto numero diapositiva 3"/>
          <p:cNvSpPr>
            <a:spLocks noGrp="1"/>
          </p:cNvSpPr>
          <p:nvPr>
            <p:ph type="sldNum" sz="quarter" idx="10"/>
          </p:nvPr>
        </p:nvSpPr>
        <p:spPr/>
        <p:txBody>
          <a:bodyPr/>
          <a:lstStyle/>
          <a:p>
            <a:pPr>
              <a:defRPr/>
            </a:pPr>
            <a:fld id="{074EDCD1-AEEF-4D69-B5A2-13F1472E778C}" type="slidenum">
              <a:rPr lang="it-IT" altLang="x-none" smtClean="0"/>
              <a:pPr>
                <a:defRPr/>
              </a:pPr>
              <a:t>29</a:t>
            </a:fld>
            <a:endParaRPr lang="it-IT" altLang="x-none"/>
          </a:p>
        </p:txBody>
      </p:sp>
    </p:spTree>
    <p:extLst>
      <p:ext uri="{BB962C8B-B14F-4D97-AF65-F5344CB8AC3E}">
        <p14:creationId xmlns:p14="http://schemas.microsoft.com/office/powerpoint/2010/main" val="1719272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019371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29774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509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826129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494407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2191070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84221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469327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913765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911402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88929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95275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916331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333268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4007405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436633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12266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896681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069554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63686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26711272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50119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026209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ntestazione sezione">
    <p:spTree>
      <p:nvGrpSpPr>
        <p:cNvPr id="1" name=""/>
        <p:cNvGrpSpPr/>
        <p:nvPr/>
      </p:nvGrpSpPr>
      <p:grpSpPr>
        <a:xfrm>
          <a:off x="0" y="0"/>
          <a:ext cx="0" cy="0"/>
          <a:chOff x="0" y="0"/>
          <a:chExt cx="0" cy="0"/>
        </a:xfrm>
      </p:grpSpPr>
      <p:sp>
        <p:nvSpPr>
          <p:cNvPr id="4" name="Rettangolo 3"/>
          <p:cNvSpPr/>
          <p:nvPr userDrawn="1"/>
        </p:nvSpPr>
        <p:spPr bwMode="auto">
          <a:xfrm>
            <a:off x="0" y="0"/>
            <a:ext cx="9144000" cy="6858000"/>
          </a:xfrm>
          <a:prstGeom prst="rect">
            <a:avLst/>
          </a:prstGeom>
          <a:solidFill>
            <a:schemeClr val="tx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endParaRPr>
          </a:p>
        </p:txBody>
      </p:sp>
      <p:sp>
        <p:nvSpPr>
          <p:cNvPr id="3" name="Segnaposto testo 2"/>
          <p:cNvSpPr>
            <a:spLocks noGrp="1"/>
          </p:cNvSpPr>
          <p:nvPr>
            <p:ph type="body" idx="1"/>
          </p:nvPr>
        </p:nvSpPr>
        <p:spPr>
          <a:xfrm>
            <a:off x="722313" y="2590800"/>
            <a:ext cx="7772400" cy="1500187"/>
          </a:xfrm>
        </p:spPr>
        <p:txBody>
          <a:bodyPr anchor="ctr"/>
          <a:lstStyle>
            <a:lvl1pPr marL="0" indent="0" algn="ctr">
              <a:lnSpc>
                <a:spcPct val="114000"/>
              </a:lnSpc>
              <a:spcBef>
                <a:spcPts val="0"/>
              </a:spcBef>
              <a:buNone/>
              <a:defRPr sz="3600" b="1">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dirty="0"/>
              <a:t>Fare clic per modificare stili del testo dello schema</a:t>
            </a:r>
          </a:p>
        </p:txBody>
      </p:sp>
    </p:spTree>
    <p:extLst>
      <p:ext uri="{BB962C8B-B14F-4D97-AF65-F5344CB8AC3E}">
        <p14:creationId xmlns:p14="http://schemas.microsoft.com/office/powerpoint/2010/main" val="351050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564341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46036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89806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24250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166822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481696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76200"/>
            <a:ext cx="8229600" cy="868362"/>
          </a:xfrm>
          <a:prstGeom prst="rect">
            <a:avLst/>
          </a:prstGeom>
        </p:spPr>
        <p:txBody>
          <a:bodyPr vert="horz" lIns="91440" tIns="45720" rIns="91440" bIns="45720" rtlCol="0" anchor="ctr">
            <a:normAutofit/>
          </a:bodyPr>
          <a:lstStyle/>
          <a:p>
            <a:r>
              <a:rPr lang="it-IT" dirty="0"/>
              <a:t>Fare clic per modificare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24805985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4" r:id="rId13"/>
    <p:sldLayoutId id="2147483762" r:id="rId14"/>
    <p:sldLayoutId id="2147483763" r:id="rId15"/>
    <p:sldLayoutId id="2147483765" r:id="rId16"/>
  </p:sldLayoutIdLst>
  <p:txStyles>
    <p:titleStyle>
      <a:lvl1pPr algn="l" defTabSz="457200" rtl="0" eaLnBrk="1" latinLnBrk="0" hangingPunct="1">
        <a:spcBef>
          <a:spcPct val="0"/>
        </a:spcBef>
        <a:buNone/>
        <a:defRPr sz="4400" kern="1200">
          <a:solidFill>
            <a:schemeClr val="tx1"/>
          </a:solidFill>
          <a:latin typeface="Gill Sans MT"/>
          <a:ea typeface="+mj-ea"/>
          <a:cs typeface="Gill Sans M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76200"/>
            <a:ext cx="8229600" cy="868362"/>
          </a:xfrm>
          <a:prstGeom prst="rect">
            <a:avLst/>
          </a:prstGeom>
        </p:spPr>
        <p:txBody>
          <a:bodyPr vert="horz" lIns="91440" tIns="45720" rIns="91440" bIns="45720" rtlCol="0" anchor="ctr">
            <a:normAutofit/>
          </a:bodyPr>
          <a:lstStyle/>
          <a:p>
            <a:r>
              <a:rPr lang="it-IT" dirty="0"/>
              <a:t>Fare clic per modificare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2217E-C472-3147-A81C-AA083F553A06}" type="datetimeFigureOut">
              <a:rPr lang="it-IT" smtClean="0">
                <a:solidFill>
                  <a:prstClr val="black">
                    <a:tint val="75000"/>
                  </a:prstClr>
                </a:solidFill>
              </a:rPr>
              <a:pPr/>
              <a:t>27/04/22</a:t>
            </a:fld>
            <a:endParaRPr lang="it-IT">
              <a:solidFill>
                <a:prstClr val="black">
                  <a:tint val="75000"/>
                </a:prstClr>
              </a:solidFill>
            </a:endParaRP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07296-5DA2-6746-A626-2EBB56027D1A}" type="slidenum">
              <a:rPr lang="it-IT" smtClean="0">
                <a:solidFill>
                  <a:prstClr val="black">
                    <a:tint val="75000"/>
                  </a:prstClr>
                </a:solidFill>
              </a:rPr>
              <a:pPr/>
              <a:t>‹#›</a:t>
            </a:fld>
            <a:endParaRPr lang="it-IT">
              <a:solidFill>
                <a:prstClr val="black">
                  <a:tint val="75000"/>
                </a:prstClr>
              </a:solidFill>
            </a:endParaRPr>
          </a:p>
        </p:txBody>
      </p:sp>
    </p:spTree>
    <p:extLst>
      <p:ext uri="{BB962C8B-B14F-4D97-AF65-F5344CB8AC3E}">
        <p14:creationId xmlns:p14="http://schemas.microsoft.com/office/powerpoint/2010/main" val="341410820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Lst>
  <p:txStyles>
    <p:titleStyle>
      <a:lvl1pPr algn="l" defTabSz="457200" rtl="0" eaLnBrk="1" latinLnBrk="0" hangingPunct="1">
        <a:spcBef>
          <a:spcPct val="0"/>
        </a:spcBef>
        <a:buNone/>
        <a:defRPr sz="4400" kern="1200">
          <a:solidFill>
            <a:schemeClr val="tx1"/>
          </a:solidFill>
          <a:latin typeface="Gill Sans MT"/>
          <a:ea typeface="+mj-ea"/>
          <a:cs typeface="Gill Sans M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ill Sans MT"/>
          <a:ea typeface="+mn-ea"/>
          <a:cs typeface="Gill Sans MT"/>
        </a:defRPr>
      </a:lvl1pPr>
      <a:lvl2pPr marL="742950" indent="-285750" algn="l" defTabSz="457200" rtl="0" eaLnBrk="1" latinLnBrk="0" hangingPunct="1">
        <a:spcBef>
          <a:spcPct val="20000"/>
        </a:spcBef>
        <a:buFont typeface="Arial"/>
        <a:buChar char="–"/>
        <a:defRPr sz="2800" kern="1200">
          <a:solidFill>
            <a:schemeClr val="tx1"/>
          </a:solidFill>
          <a:latin typeface="Gill Sans MT"/>
          <a:ea typeface="+mn-ea"/>
          <a:cs typeface="Gill Sans MT"/>
        </a:defRPr>
      </a:lvl2pPr>
      <a:lvl3pPr marL="1143000" indent="-228600" algn="l" defTabSz="457200" rtl="0" eaLnBrk="1" latinLnBrk="0" hangingPunct="1">
        <a:spcBef>
          <a:spcPct val="20000"/>
        </a:spcBef>
        <a:buFont typeface="Arial"/>
        <a:buChar char="•"/>
        <a:defRPr sz="2400" kern="1200">
          <a:solidFill>
            <a:schemeClr val="tx1"/>
          </a:solidFill>
          <a:latin typeface="Gill Sans MT"/>
          <a:ea typeface="+mn-ea"/>
          <a:cs typeface="Gill Sans MT"/>
        </a:defRPr>
      </a:lvl3pPr>
      <a:lvl4pPr marL="16002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4pPr>
      <a:lvl5pPr marL="2057400" indent="-228600" algn="l" defTabSz="457200" rtl="0" eaLnBrk="1" latinLnBrk="0" hangingPunct="1">
        <a:spcBef>
          <a:spcPct val="20000"/>
        </a:spcBef>
        <a:buFont typeface="Arial"/>
        <a:buChar char="»"/>
        <a:defRPr sz="2000" kern="1200">
          <a:solidFill>
            <a:schemeClr val="tx1"/>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hyperlink" Target="https://www.sciencedirect.com/science/article/pii/S0925443919300109?via%3Dihub"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arxiv.org/abs/1903.0730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0" y="0"/>
            <a:ext cx="9144000" cy="2492375"/>
          </a:xfrm>
          <a:prstGeom prst="rect">
            <a:avLst/>
          </a:prstGeom>
          <a:solidFill>
            <a:srgbClr val="002F5F"/>
          </a:solidFill>
          <a:ln>
            <a:noFill/>
          </a:ln>
          <a:effectLst/>
          <a:extLst>
            <a:ext uri="{91240B29-F687-4F45-9708-019B960494DF}">
              <a14:hiddenLine xmlns:a14="http://schemas.microsoft.com/office/drawing/2010/main" w="38100" algn="ctr">
                <a:solidFill>
                  <a:srgbClr val="CC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sp>
        <p:nvSpPr>
          <p:cNvPr id="135171" name="Rectangle 2"/>
          <p:cNvSpPr>
            <a:spLocks noGrp="1" noChangeArrowheads="1"/>
          </p:cNvSpPr>
          <p:nvPr>
            <p:ph type="title" idx="4294967295"/>
          </p:nvPr>
        </p:nvSpPr>
        <p:spPr>
          <a:xfrm>
            <a:off x="685800" y="476250"/>
            <a:ext cx="8228012" cy="1576388"/>
          </a:xfrm>
        </p:spPr>
        <p:txBody>
          <a:bodyPr lIns="0" tIns="35228" rIns="0" bIns="0" anchor="ctr">
            <a:noAutofit/>
          </a:bodyPr>
          <a:lstStyle/>
          <a:p>
            <a:pPr marL="90488">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3600" i="1" dirty="0">
                <a:solidFill>
                  <a:schemeClr val="bg1"/>
                </a:solidFill>
              </a:rPr>
              <a:t>Molecular dynamics analysis libraries</a:t>
            </a:r>
            <a:br>
              <a:rPr lang="en-US" altLang="x-none" sz="3600" i="1" dirty="0">
                <a:solidFill>
                  <a:schemeClr val="bg1"/>
                </a:solidFill>
              </a:rPr>
            </a:br>
            <a:r>
              <a:rPr lang="en-US" altLang="x-none" sz="2400" i="1" dirty="0">
                <a:solidFill>
                  <a:schemeClr val="bg1"/>
                </a:solidFill>
              </a:rPr>
              <a:t>with an example based on the dynamics </a:t>
            </a:r>
            <a:br>
              <a:rPr lang="en-US" altLang="x-none" sz="2400" i="1" dirty="0">
                <a:solidFill>
                  <a:schemeClr val="bg1"/>
                </a:solidFill>
              </a:rPr>
            </a:br>
            <a:r>
              <a:rPr lang="en-US" altLang="x-none" sz="2400" i="1" dirty="0">
                <a:solidFill>
                  <a:schemeClr val="bg1"/>
                </a:solidFill>
              </a:rPr>
              <a:t>in the physiopathology of gelsolin</a:t>
            </a:r>
            <a:endParaRPr lang="it-IT" altLang="x-none" sz="3600" dirty="0">
              <a:solidFill>
                <a:schemeClr val="bg1"/>
              </a:solidFill>
            </a:endParaRPr>
          </a:p>
        </p:txBody>
      </p:sp>
      <p:pic>
        <p:nvPicPr>
          <p:cNvPr id="135172" name="Picture 4" descr="Eh"/>
          <p:cNvPicPr>
            <a:picLocks noChangeAspect="1" noChangeArrowheads="1"/>
          </p:cNvPicPr>
          <p:nvPr/>
        </p:nvPicPr>
        <p:blipFill>
          <a:blip r:embed="rId3">
            <a:extLst>
              <a:ext uri="{28A0092B-C50C-407E-A947-70E740481C1C}">
                <a14:useLocalDpi xmlns:a14="http://schemas.microsoft.com/office/drawing/2010/main" val="0"/>
              </a:ext>
            </a:extLst>
          </a:blip>
          <a:srcRect r="84245"/>
          <a:stretch>
            <a:fillRect/>
          </a:stretch>
        </p:blipFill>
        <p:spPr bwMode="auto">
          <a:xfrm>
            <a:off x="453749" y="4063517"/>
            <a:ext cx="914400" cy="8826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a:spLocks noChangeArrowheads="1"/>
          </p:cNvSpPr>
          <p:nvPr/>
        </p:nvSpPr>
        <p:spPr bwMode="auto">
          <a:xfrm>
            <a:off x="1538012" y="4052881"/>
            <a:ext cx="6992937" cy="1458436"/>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Lst>
        </p:spPr>
        <p:txBody>
          <a:bodyPr lIns="0" tIns="35228" rIns="0" bIns="0" anchor="t"/>
          <a:lstStyle/>
          <a:p>
            <a:pPr marL="90488" algn="l" defTabSz="414338">
              <a:lnSpc>
                <a:spcPct val="120000"/>
              </a:lnSpc>
              <a:buClr>
                <a:srgbClr val="000000"/>
              </a:buClr>
              <a:buSzPct val="100000"/>
              <a:buFont typeface="Times New Roman" pitchFamily="18" charset="0"/>
              <a:buNone/>
              <a:tabLst>
                <a:tab pos="0" algn="l"/>
                <a:tab pos="912813" algn="l"/>
                <a:tab pos="1827213" algn="l"/>
                <a:tab pos="2741613" algn="l"/>
                <a:tab pos="3656013" algn="l"/>
                <a:tab pos="4570413" algn="l"/>
                <a:tab pos="5478463" algn="l"/>
                <a:tab pos="6394450" algn="l"/>
                <a:tab pos="7307263" algn="l"/>
                <a:tab pos="8223250" algn="l"/>
                <a:tab pos="9136063" algn="l"/>
              </a:tabLst>
            </a:pPr>
            <a:r>
              <a:rPr lang="en-US" altLang="x-none" sz="2400" u="sng" dirty="0">
                <a:solidFill>
                  <a:srgbClr val="002F5F"/>
                </a:solidFill>
                <a:latin typeface="Gill Sans Light"/>
                <a:ea typeface="Helvetica Neue" pitchFamily="2" charset="0"/>
                <a:cs typeface="Gill Sans Light"/>
              </a:rPr>
              <a:t>Toni </a:t>
            </a:r>
            <a:r>
              <a:rPr lang="en-US" altLang="x-none" sz="2400" u="sng" dirty="0" err="1">
                <a:solidFill>
                  <a:srgbClr val="002F5F"/>
                </a:solidFill>
                <a:latin typeface="Gill Sans Light"/>
                <a:ea typeface="Helvetica Neue" pitchFamily="2" charset="0"/>
                <a:cs typeface="Gill Sans Light"/>
              </a:rPr>
              <a:t>Giorgino</a:t>
            </a:r>
            <a:br>
              <a:rPr lang="en-US" altLang="x-none" sz="2400" u="sng" dirty="0">
                <a:solidFill>
                  <a:srgbClr val="002F5F"/>
                </a:solidFill>
                <a:latin typeface="Gill Sans Light"/>
                <a:ea typeface="Helvetica Neue" pitchFamily="2" charset="0"/>
                <a:cs typeface="Gill Sans Light"/>
              </a:rPr>
            </a:br>
            <a:r>
              <a:rPr lang="en-US" altLang="x-none" sz="2400" dirty="0" err="1">
                <a:solidFill>
                  <a:srgbClr val="002F5F"/>
                </a:solidFill>
                <a:latin typeface="Gill Sans Light"/>
                <a:ea typeface="Helvetica Neue" pitchFamily="2" charset="0"/>
                <a:cs typeface="Gill Sans Light"/>
              </a:rPr>
              <a:t>toni.giorgino@cnr.it</a:t>
            </a:r>
            <a:endParaRPr lang="en-US" altLang="x-none" sz="2400" dirty="0">
              <a:solidFill>
                <a:srgbClr val="002F5F"/>
              </a:solidFill>
              <a:latin typeface="Gill Sans Light"/>
              <a:ea typeface="Helvetica Neue" pitchFamily="2" charset="0"/>
              <a:cs typeface="Gill Sans Light"/>
            </a:endParaRPr>
          </a:p>
        </p:txBody>
      </p:sp>
      <p:sp>
        <p:nvSpPr>
          <p:cNvPr id="15" name="Text Box 6"/>
          <p:cNvSpPr txBox="1">
            <a:spLocks noChangeArrowheads="1"/>
          </p:cNvSpPr>
          <p:nvPr/>
        </p:nvSpPr>
        <p:spPr bwMode="auto">
          <a:xfrm>
            <a:off x="455612" y="6343104"/>
            <a:ext cx="8458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x-none" sz="1600" dirty="0">
                <a:solidFill>
                  <a:srgbClr val="002F5F"/>
                </a:solidFill>
                <a:latin typeface="Gill Sans Light"/>
                <a:cs typeface="Gill Sans Light"/>
              </a:rPr>
              <a:t>MSI - Master in Bioinformatics for Health Sciences @ UPF		 	28/4/2022</a:t>
            </a:r>
          </a:p>
        </p:txBody>
      </p:sp>
      <p:sp>
        <p:nvSpPr>
          <p:cNvPr id="2" name="AutoShape 2" descr="Risultato immagini per twitter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B6B455E2-6727-0C44-92C0-B177E3A49761}"/>
              </a:ext>
            </a:extLst>
          </p:cNvPr>
          <p:cNvGrpSpPr/>
          <p:nvPr/>
        </p:nvGrpSpPr>
        <p:grpSpPr>
          <a:xfrm>
            <a:off x="4887071" y="4061754"/>
            <a:ext cx="2485873" cy="920628"/>
            <a:chOff x="4887071" y="3645281"/>
            <a:chExt cx="2485873" cy="920628"/>
          </a:xfrm>
        </p:grpSpPr>
        <p:sp>
          <p:nvSpPr>
            <p:cNvPr id="13" name="Text Box 11"/>
            <p:cNvSpPr txBox="1">
              <a:spLocks noChangeArrowheads="1"/>
            </p:cNvSpPr>
            <p:nvPr/>
          </p:nvSpPr>
          <p:spPr bwMode="auto">
            <a:xfrm>
              <a:off x="4955602" y="4104244"/>
              <a:ext cx="1749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it-IT" altLang="x-none" sz="2400" dirty="0">
                  <a:solidFill>
                    <a:srgbClr val="002F5F"/>
                  </a:solidFill>
                  <a:latin typeface="Gill Sans Light"/>
                  <a:ea typeface="Helvetica Neue" pitchFamily="2" charset="0"/>
                  <a:cs typeface="Gill Sans Light"/>
                </a:rPr>
                <a:t>@</a:t>
              </a:r>
              <a:r>
                <a:rPr lang="it-IT" altLang="x-none" sz="2400" dirty="0" err="1">
                  <a:solidFill>
                    <a:srgbClr val="002F5F"/>
                  </a:solidFill>
                  <a:latin typeface="Gill Sans Light"/>
                  <a:ea typeface="Helvetica Neue" pitchFamily="2" charset="0"/>
                  <a:cs typeface="Gill Sans Light"/>
                </a:rPr>
                <a:t>giorginolab</a:t>
              </a:r>
              <a:endParaRPr lang="it-IT" altLang="x-none" sz="2400" dirty="0">
                <a:solidFill>
                  <a:srgbClr val="002F5F"/>
                </a:solidFill>
                <a:latin typeface="Gill Sans Light"/>
                <a:ea typeface="Helvetica Neue" pitchFamily="2" charset="0"/>
                <a:cs typeface="Gill Sans Light"/>
              </a:endParaRPr>
            </a:p>
          </p:txBody>
        </p:sp>
        <p:sp>
          <p:nvSpPr>
            <p:cNvPr id="5" name="Rectangle 4">
              <a:extLst>
                <a:ext uri="{FF2B5EF4-FFF2-40B4-BE49-F238E27FC236}">
                  <a16:creationId xmlns:a16="http://schemas.microsoft.com/office/drawing/2014/main" id="{12C159B2-CA18-8F41-AC07-6267E8901B77}"/>
                </a:ext>
              </a:extLst>
            </p:cNvPr>
            <p:cNvSpPr/>
            <p:nvPr/>
          </p:nvSpPr>
          <p:spPr>
            <a:xfrm>
              <a:off x="4887071" y="3645281"/>
              <a:ext cx="2485873" cy="502125"/>
            </a:xfrm>
            <a:prstGeom prst="rect">
              <a:avLst/>
            </a:prstGeom>
          </p:spPr>
          <p:txBody>
            <a:bodyPr wrap="none">
              <a:spAutoFit/>
            </a:bodyPr>
            <a:lstStyle/>
            <a:p>
              <a:pPr marL="90488" lvl="0" algn="l" defTabSz="414338">
                <a:lnSpc>
                  <a:spcPct val="120000"/>
                </a:lnSpc>
                <a:buClr>
                  <a:srgbClr val="000000"/>
                </a:buClr>
                <a:buSzPct val="100000"/>
                <a:tabLst>
                  <a:tab pos="0" algn="l"/>
                  <a:tab pos="912813" algn="l"/>
                  <a:tab pos="1827213" algn="l"/>
                  <a:tab pos="2741613" algn="l"/>
                  <a:tab pos="3656013" algn="l"/>
                  <a:tab pos="4570413" algn="l"/>
                  <a:tab pos="5478463" algn="l"/>
                  <a:tab pos="6394450" algn="l"/>
                  <a:tab pos="7307263" algn="l"/>
                  <a:tab pos="8223250" algn="l"/>
                  <a:tab pos="9136063" algn="l"/>
                </a:tabLst>
              </a:pPr>
              <a:r>
                <a:rPr lang="it-IT" altLang="x-none" sz="2400" dirty="0" err="1">
                  <a:solidFill>
                    <a:srgbClr val="002F5F"/>
                  </a:solidFill>
                  <a:latin typeface="Gill Sans Light"/>
                  <a:ea typeface="Helvetica Neue" pitchFamily="2" charset="0"/>
                  <a:cs typeface="Gill Sans Light"/>
                </a:rPr>
                <a:t>www.giorginolab.it</a:t>
              </a:r>
              <a:endParaRPr lang="it-IT" altLang="x-none" sz="2400" dirty="0">
                <a:solidFill>
                  <a:srgbClr val="002F5F"/>
                </a:solidFill>
                <a:latin typeface="Gill Sans Light"/>
                <a:ea typeface="Helvetica Neue" pitchFamily="2" charset="0"/>
                <a:cs typeface="Gill Sans Light"/>
              </a:endParaRPr>
            </a:p>
          </p:txBody>
        </p:sp>
      </p:grpSp>
      <p:pic>
        <p:nvPicPr>
          <p:cNvPr id="7" name="Picture 6">
            <a:extLst>
              <a:ext uri="{FF2B5EF4-FFF2-40B4-BE49-F238E27FC236}">
                <a16:creationId xmlns:a16="http://schemas.microsoft.com/office/drawing/2014/main" id="{CE0621F9-C969-C641-A268-C73B5B0CE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9286" y="4282521"/>
            <a:ext cx="722900" cy="600911"/>
          </a:xfrm>
          <a:prstGeom prst="rect">
            <a:avLst/>
          </a:prstGeom>
        </p:spPr>
      </p:pic>
      <p:sp>
        <p:nvSpPr>
          <p:cNvPr id="14" name="CasellaDiTesto 8">
            <a:extLst>
              <a:ext uri="{FF2B5EF4-FFF2-40B4-BE49-F238E27FC236}">
                <a16:creationId xmlns:a16="http://schemas.microsoft.com/office/drawing/2014/main" id="{143F423F-1F7B-C84B-A456-9E81C0C0AB04}"/>
              </a:ext>
            </a:extLst>
          </p:cNvPr>
          <p:cNvSpPr txBox="1"/>
          <p:nvPr/>
        </p:nvSpPr>
        <p:spPr>
          <a:xfrm>
            <a:off x="4780555" y="5625204"/>
            <a:ext cx="4040859" cy="400110"/>
          </a:xfrm>
          <a:prstGeom prst="rect">
            <a:avLst/>
          </a:prstGeom>
          <a:noFill/>
        </p:spPr>
        <p:txBody>
          <a:bodyPr wrap="square" rtlCol="0">
            <a:spAutoFit/>
          </a:bodyPr>
          <a:lstStyle/>
          <a:p>
            <a:pPr algn="r"/>
            <a:r>
              <a:rPr lang="it-IT" sz="2000" dirty="0">
                <a:solidFill>
                  <a:schemeClr val="accent2"/>
                </a:solidFill>
                <a:effectLst>
                  <a:glow rad="101600">
                    <a:schemeClr val="bg1"/>
                  </a:glow>
                </a:effectLst>
                <a:latin typeface="Gill Sans MT"/>
                <a:cs typeface="Gill Sans MT"/>
              </a:rPr>
              <a:t>Master </a:t>
            </a:r>
            <a:r>
              <a:rPr lang="it-IT" sz="2000" dirty="0" err="1">
                <a:solidFill>
                  <a:schemeClr val="accent2"/>
                </a:solidFill>
                <a:effectLst>
                  <a:glow rad="101600">
                    <a:schemeClr val="bg1"/>
                  </a:glow>
                </a:effectLst>
                <a:latin typeface="Gill Sans MT"/>
                <a:cs typeface="Gill Sans MT"/>
              </a:rPr>
              <a:t>projects</a:t>
            </a:r>
            <a:r>
              <a:rPr lang="it-IT" sz="2000" dirty="0">
                <a:solidFill>
                  <a:schemeClr val="accent2"/>
                </a:solidFill>
                <a:effectLst>
                  <a:glow rad="101600">
                    <a:schemeClr val="bg1"/>
                  </a:glow>
                </a:effectLst>
                <a:latin typeface="Gill Sans MT"/>
                <a:cs typeface="Gill Sans MT"/>
              </a:rPr>
              <a:t> </a:t>
            </a:r>
            <a:r>
              <a:rPr lang="it-IT" sz="2000" dirty="0" err="1">
                <a:solidFill>
                  <a:schemeClr val="accent2"/>
                </a:solidFill>
                <a:effectLst>
                  <a:glow rad="101600">
                    <a:schemeClr val="bg1"/>
                  </a:glow>
                </a:effectLst>
                <a:latin typeface="Gill Sans MT"/>
                <a:cs typeface="Gill Sans MT"/>
              </a:rPr>
              <a:t>available</a:t>
            </a:r>
            <a:r>
              <a:rPr lang="it-IT" sz="2000" dirty="0">
                <a:solidFill>
                  <a:schemeClr val="accent2"/>
                </a:solidFill>
                <a:effectLst>
                  <a:glow rad="101600">
                    <a:schemeClr val="bg1"/>
                  </a:glow>
                </a:effectLst>
                <a:latin typeface="Gill Sans MT"/>
                <a:cs typeface="Gill Sans MT"/>
              </a:rPr>
              <a:t>!</a:t>
            </a:r>
          </a:p>
        </p:txBody>
      </p:sp>
      <p:sp>
        <p:nvSpPr>
          <p:cNvPr id="16" name="Rectangle 15">
            <a:extLst>
              <a:ext uri="{FF2B5EF4-FFF2-40B4-BE49-F238E27FC236}">
                <a16:creationId xmlns:a16="http://schemas.microsoft.com/office/drawing/2014/main" id="{61664E14-91E8-684A-9BD1-724E96E4EBC5}"/>
              </a:ext>
            </a:extLst>
          </p:cNvPr>
          <p:cNvSpPr/>
          <p:nvPr/>
        </p:nvSpPr>
        <p:spPr>
          <a:xfrm>
            <a:off x="-76200" y="5640577"/>
            <a:ext cx="5673286" cy="369332"/>
          </a:xfrm>
          <a:prstGeom prst="rect">
            <a:avLst/>
          </a:prstGeom>
        </p:spPr>
        <p:txBody>
          <a:bodyPr wrap="square">
            <a:spAutoFit/>
          </a:bodyPr>
          <a:lstStyle/>
          <a:p>
            <a:pPr marL="0" indent="0">
              <a:buNone/>
            </a:pPr>
            <a:r>
              <a:rPr lang="en-US" dirty="0">
                <a:latin typeface="Gill Sans MT" panose="020B0502020104020203" pitchFamily="34" charset="77"/>
              </a:rPr>
              <a:t>github.com/giorginolab/GSN-Tutorial-BCN-2022</a:t>
            </a:r>
          </a:p>
        </p:txBody>
      </p:sp>
    </p:spTree>
    <p:extLst>
      <p:ext uri="{BB962C8B-B14F-4D97-AF65-F5344CB8AC3E}">
        <p14:creationId xmlns:p14="http://schemas.microsoft.com/office/powerpoint/2010/main" val="5186981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B8284-008F-4B46-AB0A-24381DD0982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0229" y="-51387"/>
            <a:ext cx="7616971" cy="6452187"/>
          </a:xfrm>
          <a:prstGeom prst="rect">
            <a:avLst/>
          </a:prstGeom>
          <a:effectLst>
            <a:glow rad="101600">
              <a:schemeClr val="bg1">
                <a:lumMod val="50000"/>
                <a:alpha val="40000"/>
              </a:schemeClr>
            </a:glow>
          </a:effectLst>
        </p:spPr>
      </p:pic>
      <p:sp>
        <p:nvSpPr>
          <p:cNvPr id="7" name="CasellaDiTesto 6"/>
          <p:cNvSpPr txBox="1"/>
          <p:nvPr/>
        </p:nvSpPr>
        <p:spPr>
          <a:xfrm>
            <a:off x="6705600" y="411540"/>
            <a:ext cx="2483372" cy="1200329"/>
          </a:xfrm>
          <a:prstGeom prst="rect">
            <a:avLst/>
          </a:prstGeom>
          <a:noFill/>
        </p:spPr>
        <p:txBody>
          <a:bodyPr wrap="none" rtlCol="0">
            <a:spAutoFit/>
          </a:bodyPr>
          <a:lstStyle/>
          <a:p>
            <a:r>
              <a:rPr lang="en-US" sz="2400" dirty="0">
                <a:latin typeface="Gill Sans MT" pitchFamily="34" charset="0"/>
              </a:rPr>
              <a:t>Gelsolin G2 WT</a:t>
            </a:r>
          </a:p>
          <a:p>
            <a:r>
              <a:rPr lang="en-US" sz="2400" dirty="0">
                <a:latin typeface="Gill Sans MT" pitchFamily="34" charset="0"/>
              </a:rPr>
              <a:t>2002 Cd</a:t>
            </a:r>
            <a:r>
              <a:rPr lang="en-US" sz="2400" baseline="30000" dirty="0">
                <a:latin typeface="Gill Sans MT" pitchFamily="34" charset="0"/>
              </a:rPr>
              <a:t>2+ </a:t>
            </a:r>
            <a:r>
              <a:rPr lang="en-US" sz="2400" dirty="0">
                <a:latin typeface="Gill Sans MT" pitchFamily="34" charset="0"/>
              </a:rPr>
              <a:t>1KCQ</a:t>
            </a:r>
            <a:br>
              <a:rPr lang="en-US" sz="2400" dirty="0">
                <a:latin typeface="Gill Sans MT" pitchFamily="34" charset="0"/>
              </a:rPr>
            </a:br>
            <a:r>
              <a:rPr lang="en-US" sz="2400" dirty="0">
                <a:latin typeface="Gill Sans MT" pitchFamily="34" charset="0"/>
              </a:rPr>
              <a:t>2019 Ca</a:t>
            </a:r>
            <a:r>
              <a:rPr lang="en-US" sz="2400" baseline="30000" dirty="0">
                <a:latin typeface="Gill Sans MT" pitchFamily="34" charset="0"/>
              </a:rPr>
              <a:t>2+ </a:t>
            </a:r>
            <a:r>
              <a:rPr lang="en-US" sz="2400" b="1" dirty="0">
                <a:latin typeface="Gill Sans MT" pitchFamily="34" charset="0"/>
              </a:rPr>
              <a:t>6QW3</a:t>
            </a:r>
            <a:endParaRPr lang="en-US" sz="2400" dirty="0">
              <a:latin typeface="Gill Sans MT" pitchFamily="34" charset="0"/>
            </a:endParaRPr>
          </a:p>
        </p:txBody>
      </p:sp>
      <p:sp>
        <p:nvSpPr>
          <p:cNvPr id="8" name="CasellaDiTesto 7"/>
          <p:cNvSpPr txBox="1"/>
          <p:nvPr/>
        </p:nvSpPr>
        <p:spPr>
          <a:xfrm>
            <a:off x="3691287" y="6400800"/>
            <a:ext cx="1144352" cy="338554"/>
          </a:xfrm>
          <a:prstGeom prst="rect">
            <a:avLst/>
          </a:prstGeom>
          <a:noFill/>
        </p:spPr>
        <p:txBody>
          <a:bodyPr wrap="none" rtlCol="0">
            <a:spAutoFit/>
          </a:bodyPr>
          <a:lstStyle/>
          <a:p>
            <a:r>
              <a:rPr lang="en-US" sz="1600" dirty="0">
                <a:latin typeface="Gill Sans MT" pitchFamily="34" charset="0"/>
              </a:rPr>
              <a:t>N-terminus</a:t>
            </a:r>
          </a:p>
        </p:txBody>
      </p:sp>
      <p:sp>
        <p:nvSpPr>
          <p:cNvPr id="10" name="CasellaDiTesto 9"/>
          <p:cNvSpPr txBox="1"/>
          <p:nvPr/>
        </p:nvSpPr>
        <p:spPr>
          <a:xfrm>
            <a:off x="4263463" y="313113"/>
            <a:ext cx="1129926" cy="338554"/>
          </a:xfrm>
          <a:prstGeom prst="rect">
            <a:avLst/>
          </a:prstGeom>
          <a:noFill/>
        </p:spPr>
        <p:txBody>
          <a:bodyPr wrap="none" rtlCol="0">
            <a:spAutoFit/>
          </a:bodyPr>
          <a:lstStyle/>
          <a:p>
            <a:r>
              <a:rPr lang="en-US" sz="1600" dirty="0">
                <a:latin typeface="Gill Sans MT" pitchFamily="34" charset="0"/>
              </a:rPr>
              <a:t>C-terminus</a:t>
            </a:r>
          </a:p>
        </p:txBody>
      </p:sp>
      <p:cxnSp>
        <p:nvCxnSpPr>
          <p:cNvPr id="11" name="Connettore 2 10"/>
          <p:cNvCxnSpPr>
            <a:cxnSpLocks/>
          </p:cNvCxnSpPr>
          <p:nvPr/>
        </p:nvCxnSpPr>
        <p:spPr>
          <a:xfrm>
            <a:off x="2362200" y="1219200"/>
            <a:ext cx="1374476" cy="495955"/>
          </a:xfrm>
          <a:prstGeom prst="straightConnector1">
            <a:avLst/>
          </a:prstGeom>
          <a:ln>
            <a:solidFill>
              <a:schemeClr val="accent3">
                <a:lumMod val="50000"/>
              </a:schemeClr>
            </a:solidFill>
            <a:tailEnd type="arrow"/>
          </a:ln>
          <a:effectLst>
            <a:glow rad="63500">
              <a:schemeClr val="bg1"/>
            </a:glow>
          </a:effectLst>
        </p:spPr>
        <p:style>
          <a:lnRef idx="3">
            <a:schemeClr val="accent2"/>
          </a:lnRef>
          <a:fillRef idx="0">
            <a:schemeClr val="accent2"/>
          </a:fillRef>
          <a:effectRef idx="2">
            <a:schemeClr val="accent2"/>
          </a:effectRef>
          <a:fontRef idx="minor">
            <a:schemeClr val="tx1"/>
          </a:fontRef>
        </p:style>
      </p:cxnSp>
      <p:sp>
        <p:nvSpPr>
          <p:cNvPr id="15" name="CasellaDiTesto 14"/>
          <p:cNvSpPr txBox="1"/>
          <p:nvPr/>
        </p:nvSpPr>
        <p:spPr>
          <a:xfrm>
            <a:off x="1617560" y="914400"/>
            <a:ext cx="673581" cy="400110"/>
          </a:xfrm>
          <a:prstGeom prst="rect">
            <a:avLst/>
          </a:prstGeom>
          <a:noFill/>
        </p:spPr>
        <p:txBody>
          <a:bodyPr wrap="none" rtlCol="0">
            <a:spAutoFit/>
          </a:bodyPr>
          <a:lstStyle/>
          <a:p>
            <a:r>
              <a:rPr lang="en-US" sz="2000" dirty="0" err="1">
                <a:latin typeface="Gill Sans MT" pitchFamily="34" charset="0"/>
              </a:rPr>
              <a:t>Ca</a:t>
            </a:r>
            <a:r>
              <a:rPr lang="en-US" sz="2000" baseline="30000" dirty="0">
                <a:latin typeface="Gill Sans MT" pitchFamily="34" charset="0"/>
              </a:rPr>
              <a:t>++</a:t>
            </a:r>
          </a:p>
        </p:txBody>
      </p:sp>
      <p:sp>
        <p:nvSpPr>
          <p:cNvPr id="5" name="TextBox 4">
            <a:extLst>
              <a:ext uri="{FF2B5EF4-FFF2-40B4-BE49-F238E27FC236}">
                <a16:creationId xmlns:a16="http://schemas.microsoft.com/office/drawing/2014/main" id="{82CA7B86-5084-5E4D-B484-8226139DDC3B}"/>
              </a:ext>
            </a:extLst>
          </p:cNvPr>
          <p:cNvSpPr txBox="1"/>
          <p:nvPr/>
        </p:nvSpPr>
        <p:spPr>
          <a:xfrm>
            <a:off x="4320138" y="3166646"/>
            <a:ext cx="320922"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A</a:t>
            </a:r>
          </a:p>
        </p:txBody>
      </p:sp>
      <p:sp>
        <p:nvSpPr>
          <p:cNvPr id="13" name="TextBox 12">
            <a:extLst>
              <a:ext uri="{FF2B5EF4-FFF2-40B4-BE49-F238E27FC236}">
                <a16:creationId xmlns:a16="http://schemas.microsoft.com/office/drawing/2014/main" id="{932D26DA-8F0A-3441-96EC-C7A016776A26}"/>
              </a:ext>
            </a:extLst>
          </p:cNvPr>
          <p:cNvSpPr txBox="1"/>
          <p:nvPr/>
        </p:nvSpPr>
        <p:spPr>
          <a:xfrm>
            <a:off x="3725883" y="3166646"/>
            <a:ext cx="330540"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C</a:t>
            </a:r>
          </a:p>
        </p:txBody>
      </p:sp>
      <p:sp>
        <p:nvSpPr>
          <p:cNvPr id="14" name="TextBox 13">
            <a:extLst>
              <a:ext uri="{FF2B5EF4-FFF2-40B4-BE49-F238E27FC236}">
                <a16:creationId xmlns:a16="http://schemas.microsoft.com/office/drawing/2014/main" id="{9FFF519F-4CB1-C44A-BAEA-C2353065CABF}"/>
              </a:ext>
            </a:extLst>
          </p:cNvPr>
          <p:cNvSpPr txBox="1"/>
          <p:nvPr/>
        </p:nvSpPr>
        <p:spPr>
          <a:xfrm>
            <a:off x="3388503" y="3529287"/>
            <a:ext cx="338554"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D</a:t>
            </a:r>
          </a:p>
        </p:txBody>
      </p:sp>
      <p:sp>
        <p:nvSpPr>
          <p:cNvPr id="16" name="TextBox 15">
            <a:extLst>
              <a:ext uri="{FF2B5EF4-FFF2-40B4-BE49-F238E27FC236}">
                <a16:creationId xmlns:a16="http://schemas.microsoft.com/office/drawing/2014/main" id="{9A8CED3E-E910-4047-A841-19A6D8DAFB02}"/>
              </a:ext>
            </a:extLst>
          </p:cNvPr>
          <p:cNvSpPr txBox="1"/>
          <p:nvPr/>
        </p:nvSpPr>
        <p:spPr>
          <a:xfrm>
            <a:off x="2978212" y="3547646"/>
            <a:ext cx="287258"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E</a:t>
            </a:r>
          </a:p>
        </p:txBody>
      </p:sp>
      <p:sp>
        <p:nvSpPr>
          <p:cNvPr id="17" name="TextBox 16">
            <a:extLst>
              <a:ext uri="{FF2B5EF4-FFF2-40B4-BE49-F238E27FC236}">
                <a16:creationId xmlns:a16="http://schemas.microsoft.com/office/drawing/2014/main" id="{B2AE3A75-EF8F-AF49-8E83-C39BCCF1722F}"/>
              </a:ext>
            </a:extLst>
          </p:cNvPr>
          <p:cNvSpPr txBox="1"/>
          <p:nvPr/>
        </p:nvSpPr>
        <p:spPr>
          <a:xfrm>
            <a:off x="4904775" y="3160990"/>
            <a:ext cx="300082" cy="338554"/>
          </a:xfrm>
          <a:prstGeom prst="rect">
            <a:avLst/>
          </a:prstGeom>
          <a:noFill/>
        </p:spPr>
        <p:txBody>
          <a:bodyPr wrap="none" rtlCol="0">
            <a:spAutoFit/>
          </a:bodyPr>
          <a:lstStyle/>
          <a:p>
            <a:r>
              <a:rPr lang="en-IT" sz="1600" dirty="0">
                <a:effectLst>
                  <a:glow rad="228600">
                    <a:schemeClr val="bg1">
                      <a:alpha val="92000"/>
                    </a:schemeClr>
                  </a:glow>
                </a:effectLst>
                <a:latin typeface="Gill Sans MT" pitchFamily="34" charset="0"/>
              </a:rPr>
              <a:t>B</a:t>
            </a:r>
          </a:p>
        </p:txBody>
      </p:sp>
      <p:cxnSp>
        <p:nvCxnSpPr>
          <p:cNvPr id="18" name="Connettore 2 10">
            <a:extLst>
              <a:ext uri="{FF2B5EF4-FFF2-40B4-BE49-F238E27FC236}">
                <a16:creationId xmlns:a16="http://schemas.microsoft.com/office/drawing/2014/main" id="{538D2AB9-391C-E140-ABFD-DEAAC1A30B1F}"/>
              </a:ext>
            </a:extLst>
          </p:cNvPr>
          <p:cNvCxnSpPr>
            <a:cxnSpLocks/>
          </p:cNvCxnSpPr>
          <p:nvPr/>
        </p:nvCxnSpPr>
        <p:spPr>
          <a:xfrm flipV="1">
            <a:off x="1257925" y="2506002"/>
            <a:ext cx="1521371" cy="53374"/>
          </a:xfrm>
          <a:prstGeom prst="straightConnector1">
            <a:avLst/>
          </a:prstGeom>
          <a:ln>
            <a:solidFill>
              <a:schemeClr val="accent2">
                <a:lumMod val="50000"/>
              </a:schemeClr>
            </a:solidFill>
            <a:tailEnd type="arrow"/>
          </a:ln>
          <a:effectLst>
            <a:glow rad="63500">
              <a:schemeClr val="bg1"/>
            </a:glow>
          </a:effectLst>
        </p:spPr>
        <p:style>
          <a:lnRef idx="3">
            <a:schemeClr val="accent2"/>
          </a:lnRef>
          <a:fillRef idx="0">
            <a:schemeClr val="accent2"/>
          </a:fillRef>
          <a:effectRef idx="2">
            <a:schemeClr val="accent2"/>
          </a:effectRef>
          <a:fontRef idx="minor">
            <a:schemeClr val="tx1"/>
          </a:fontRef>
        </p:style>
      </p:cxnSp>
      <p:sp>
        <p:nvSpPr>
          <p:cNvPr id="20" name="CasellaDiTesto 14">
            <a:extLst>
              <a:ext uri="{FF2B5EF4-FFF2-40B4-BE49-F238E27FC236}">
                <a16:creationId xmlns:a16="http://schemas.microsoft.com/office/drawing/2014/main" id="{F34C8D62-7149-4845-AF61-8E851FF89755}"/>
              </a:ext>
            </a:extLst>
          </p:cNvPr>
          <p:cNvSpPr txBox="1"/>
          <p:nvPr/>
        </p:nvSpPr>
        <p:spPr>
          <a:xfrm>
            <a:off x="76200" y="2209800"/>
            <a:ext cx="1217000" cy="707886"/>
          </a:xfrm>
          <a:prstGeom prst="rect">
            <a:avLst/>
          </a:prstGeom>
          <a:noFill/>
        </p:spPr>
        <p:txBody>
          <a:bodyPr wrap="none" rtlCol="0">
            <a:spAutoFit/>
          </a:bodyPr>
          <a:lstStyle/>
          <a:p>
            <a:r>
              <a:rPr lang="en-US" sz="2000" dirty="0" err="1">
                <a:latin typeface="Gill Sans MT" pitchFamily="34" charset="0"/>
              </a:rPr>
              <a:t>Agel</a:t>
            </a:r>
            <a:endParaRPr lang="en-US" sz="2000" dirty="0">
              <a:latin typeface="Gill Sans MT" pitchFamily="34" charset="0"/>
            </a:endParaRPr>
          </a:p>
          <a:p>
            <a:r>
              <a:rPr lang="en-US" sz="2000" dirty="0">
                <a:latin typeface="Gill Sans MT" pitchFamily="34" charset="0"/>
              </a:rPr>
              <a:t>Mutations</a:t>
            </a:r>
            <a:endParaRPr lang="en-US" sz="2000" baseline="30000" dirty="0">
              <a:latin typeface="Gill Sans MT" pitchFamily="34" charset="0"/>
            </a:endParaRPr>
          </a:p>
        </p:txBody>
      </p:sp>
      <p:sp>
        <p:nvSpPr>
          <p:cNvPr id="24" name="CasellaDiTesto 14">
            <a:extLst>
              <a:ext uri="{FF2B5EF4-FFF2-40B4-BE49-F238E27FC236}">
                <a16:creationId xmlns:a16="http://schemas.microsoft.com/office/drawing/2014/main" id="{D1EDDDBA-FB27-9F46-8F37-7D9660C33863}"/>
              </a:ext>
            </a:extLst>
          </p:cNvPr>
          <p:cNvSpPr txBox="1"/>
          <p:nvPr/>
        </p:nvSpPr>
        <p:spPr>
          <a:xfrm>
            <a:off x="5617633" y="2438400"/>
            <a:ext cx="1030026" cy="1015663"/>
          </a:xfrm>
          <a:prstGeom prst="rect">
            <a:avLst/>
          </a:prstGeom>
          <a:noFill/>
        </p:spPr>
        <p:txBody>
          <a:bodyPr wrap="none" rtlCol="0">
            <a:spAutoFit/>
          </a:bodyPr>
          <a:lstStyle/>
          <a:p>
            <a:r>
              <a:rPr lang="en-US" sz="2000" dirty="0" err="1">
                <a:latin typeface="Gill Sans MT" pitchFamily="34" charset="0"/>
              </a:rPr>
              <a:t>Furin</a:t>
            </a:r>
            <a:br>
              <a:rPr lang="en-US" sz="2000" dirty="0">
                <a:latin typeface="Gill Sans MT" pitchFamily="34" charset="0"/>
              </a:rPr>
            </a:br>
            <a:r>
              <a:rPr lang="en-US" sz="2000" dirty="0">
                <a:latin typeface="Gill Sans MT" pitchFamily="34" charset="0"/>
              </a:rPr>
              <a:t>cleavage</a:t>
            </a:r>
            <a:br>
              <a:rPr lang="en-US" sz="2000" dirty="0">
                <a:latin typeface="Gill Sans MT" pitchFamily="34" charset="0"/>
              </a:rPr>
            </a:br>
            <a:r>
              <a:rPr lang="en-US" sz="2000" dirty="0">
                <a:latin typeface="Gill Sans MT" pitchFamily="34" charset="0"/>
              </a:rPr>
              <a:t>site</a:t>
            </a:r>
            <a:endParaRPr lang="en-US" sz="2000" baseline="30000" dirty="0">
              <a:latin typeface="Gill Sans MT" pitchFamily="34" charset="0"/>
            </a:endParaRPr>
          </a:p>
        </p:txBody>
      </p:sp>
      <p:pic>
        <p:nvPicPr>
          <p:cNvPr id="26" name="Graphic 25" descr="Glue">
            <a:extLst>
              <a:ext uri="{FF2B5EF4-FFF2-40B4-BE49-F238E27FC236}">
                <a16:creationId xmlns:a16="http://schemas.microsoft.com/office/drawing/2014/main" id="{DD693A62-10B3-784B-A4C7-634BFDB98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439796">
            <a:off x="979672" y="750888"/>
            <a:ext cx="654513" cy="654513"/>
          </a:xfrm>
          <a:prstGeom prst="rect">
            <a:avLst/>
          </a:prstGeom>
        </p:spPr>
      </p:pic>
      <p:pic>
        <p:nvPicPr>
          <p:cNvPr id="28" name="Graphic 27" descr="Scissors">
            <a:extLst>
              <a:ext uri="{FF2B5EF4-FFF2-40B4-BE49-F238E27FC236}">
                <a16:creationId xmlns:a16="http://schemas.microsoft.com/office/drawing/2014/main" id="{404587B3-6E8D-E348-B213-B34F11479B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48765" y="2585144"/>
            <a:ext cx="745123" cy="745123"/>
          </a:xfrm>
          <a:prstGeom prst="rect">
            <a:avLst/>
          </a:prstGeom>
        </p:spPr>
      </p:pic>
    </p:spTree>
    <p:extLst>
      <p:ext uri="{BB962C8B-B14F-4D97-AF65-F5344CB8AC3E}">
        <p14:creationId xmlns:p14="http://schemas.microsoft.com/office/powerpoint/2010/main" val="44036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59C2B3-926F-3546-AF14-D1465E7784B6}"/>
              </a:ext>
            </a:extLst>
          </p:cNvPr>
          <p:cNvSpPr/>
          <p:nvPr/>
        </p:nvSpPr>
        <p:spPr>
          <a:xfrm>
            <a:off x="-228600" y="2819400"/>
            <a:ext cx="9601200" cy="1413808"/>
          </a:xfrm>
          <a:prstGeom prst="rect">
            <a:avLst/>
          </a:prstGeom>
          <a:solidFill>
            <a:schemeClr val="accent3">
              <a:alpha val="50000"/>
            </a:schemeClr>
          </a:solidFill>
          <a:ln>
            <a:noFill/>
          </a:ln>
          <a:effectLst>
            <a:softEdge rad="1270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T" dirty="0"/>
          </a:p>
        </p:txBody>
      </p:sp>
      <p:graphicFrame>
        <p:nvGraphicFramePr>
          <p:cNvPr id="3" name="Tabella 2"/>
          <p:cNvGraphicFramePr>
            <a:graphicFrameLocks noGrp="1"/>
          </p:cNvGraphicFramePr>
          <p:nvPr>
            <p:extLst>
              <p:ext uri="{D42A27DB-BD31-4B8C-83A1-F6EECF244321}">
                <p14:modId xmlns:p14="http://schemas.microsoft.com/office/powerpoint/2010/main" val="500224411"/>
              </p:ext>
            </p:extLst>
          </p:nvPr>
        </p:nvGraphicFramePr>
        <p:xfrm>
          <a:off x="1371600" y="381000"/>
          <a:ext cx="6629400" cy="2225040"/>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370840">
                <a:tc>
                  <a:txBody>
                    <a:bodyPr/>
                    <a:lstStyle/>
                    <a:p>
                      <a:r>
                        <a:rPr lang="en-US" dirty="0"/>
                        <a:t>Mutant</a:t>
                      </a:r>
                    </a:p>
                  </a:txBody>
                  <a:tcPr/>
                </a:tc>
                <a:tc>
                  <a:txBody>
                    <a:bodyPr/>
                    <a:lstStyle/>
                    <a:p>
                      <a:r>
                        <a:rPr lang="en-US" dirty="0"/>
                        <a:t>Structure</a:t>
                      </a:r>
                    </a:p>
                  </a:txBody>
                  <a:tcPr/>
                </a:tc>
                <a:tc>
                  <a:txBody>
                    <a:bodyPr/>
                    <a:lstStyle/>
                    <a:p>
                      <a:r>
                        <a:rPr lang="en-US" dirty="0"/>
                        <a:t>Year</a:t>
                      </a:r>
                    </a:p>
                  </a:txBody>
                  <a:tcPr/>
                </a:tc>
                <a:tc>
                  <a:txBody>
                    <a:bodyPr/>
                    <a:lstStyle/>
                    <a:p>
                      <a:r>
                        <a:rPr lang="en-US" dirty="0"/>
                        <a:t>Disease form</a:t>
                      </a:r>
                    </a:p>
                  </a:txBody>
                  <a:tcPr/>
                </a:tc>
                <a:extLst>
                  <a:ext uri="{0D108BD9-81ED-4DB2-BD59-A6C34878D82A}">
                    <a16:rowId xmlns:a16="http://schemas.microsoft.com/office/drawing/2014/main" val="10000"/>
                  </a:ext>
                </a:extLst>
              </a:tr>
              <a:tr h="370840">
                <a:tc>
                  <a:txBody>
                    <a:bodyPr/>
                    <a:lstStyle/>
                    <a:p>
                      <a:pPr algn="l"/>
                      <a:r>
                        <a:rPr lang="en-US" dirty="0">
                          <a:solidFill>
                            <a:schemeClr val="bg1"/>
                          </a:solidFill>
                        </a:rPr>
                        <a:t>WT</a:t>
                      </a:r>
                    </a:p>
                  </a:txBody>
                  <a:tcPr/>
                </a:tc>
                <a:tc>
                  <a:txBody>
                    <a:bodyPr/>
                    <a:lstStyle/>
                    <a:p>
                      <a:r>
                        <a:rPr lang="en-US" u="none" dirty="0">
                          <a:solidFill>
                            <a:schemeClr val="bg1"/>
                          </a:solidFill>
                        </a:rPr>
                        <a:t>1KCQ</a:t>
                      </a:r>
                    </a:p>
                  </a:txBody>
                  <a:tcPr/>
                </a:tc>
                <a:tc>
                  <a:txBody>
                    <a:bodyPr/>
                    <a:lstStyle/>
                    <a:p>
                      <a:r>
                        <a:rPr lang="en-US" u="none" dirty="0">
                          <a:solidFill>
                            <a:schemeClr val="bg1"/>
                          </a:solidFill>
                        </a:rPr>
                        <a:t>2002</a:t>
                      </a:r>
                    </a:p>
                  </a:txBody>
                  <a:tcPr/>
                </a:tc>
                <a:tc>
                  <a:txBody>
                    <a:bodyPr/>
                    <a:lstStyle/>
                    <a:p>
                      <a:r>
                        <a:rPr lang="en-US" u="none" dirty="0">
                          <a:solidFill>
                            <a:schemeClr val="bg1"/>
                          </a:solidFill>
                        </a:rPr>
                        <a:t>Sporadic</a:t>
                      </a:r>
                    </a:p>
                  </a:txBody>
                  <a:tcPr/>
                </a:tc>
                <a:extLst>
                  <a:ext uri="{0D108BD9-81ED-4DB2-BD59-A6C34878D82A}">
                    <a16:rowId xmlns:a16="http://schemas.microsoft.com/office/drawing/2014/main" val="10001"/>
                  </a:ext>
                </a:extLst>
              </a:tr>
              <a:tr h="370840">
                <a:tc>
                  <a:txBody>
                    <a:bodyPr/>
                    <a:lstStyle/>
                    <a:p>
                      <a:r>
                        <a:rPr lang="en-US" sz="1800" dirty="0"/>
                        <a:t>N184K</a:t>
                      </a:r>
                      <a:endParaRPr lang="en-US" dirty="0"/>
                    </a:p>
                  </a:txBody>
                  <a:tcPr/>
                </a:tc>
                <a:tc>
                  <a:txBody>
                    <a:bodyPr/>
                    <a:lstStyle/>
                    <a:p>
                      <a:r>
                        <a:rPr lang="en-US" sz="1800" dirty="0"/>
                        <a:t>5FAF</a:t>
                      </a:r>
                      <a:endParaRPr lang="en-US" dirty="0"/>
                    </a:p>
                  </a:txBody>
                  <a:tcPr/>
                </a:tc>
                <a:tc>
                  <a:txBody>
                    <a:bodyPr/>
                    <a:lstStyle/>
                    <a:p>
                      <a:r>
                        <a:rPr lang="en-US" dirty="0"/>
                        <a:t>2015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Renal (rare)</a:t>
                      </a:r>
                    </a:p>
                  </a:txBody>
                  <a:tcPr/>
                </a:tc>
                <a:extLst>
                  <a:ext uri="{0D108BD9-81ED-4DB2-BD59-A6C34878D82A}">
                    <a16:rowId xmlns:a16="http://schemas.microsoft.com/office/drawing/2014/main" val="1171398920"/>
                  </a:ext>
                </a:extLst>
              </a:tr>
              <a:tr h="370840">
                <a:tc>
                  <a:txBody>
                    <a:bodyPr/>
                    <a:lstStyle/>
                    <a:p>
                      <a:r>
                        <a:rPr lang="en-US" sz="1800" dirty="0"/>
                        <a:t>G167R</a:t>
                      </a:r>
                      <a:endParaRPr lang="en-US" dirty="0"/>
                    </a:p>
                  </a:txBody>
                  <a:tcPr/>
                </a:tc>
                <a:tc>
                  <a:txBody>
                    <a:bodyPr/>
                    <a:lstStyle/>
                    <a:p>
                      <a:r>
                        <a:rPr lang="en-US" sz="1800" dirty="0"/>
                        <a:t>5O2Z</a:t>
                      </a:r>
                      <a:endParaRPr lang="en-US" dirty="0"/>
                    </a:p>
                  </a:txBody>
                  <a:tcPr/>
                </a:tc>
                <a:tc>
                  <a:txBody>
                    <a:bodyPr/>
                    <a:lstStyle/>
                    <a:p>
                      <a:r>
                        <a:rPr lang="en-US" dirty="0"/>
                        <a:t>2017</a:t>
                      </a:r>
                    </a:p>
                  </a:txBody>
                  <a:tcPr/>
                </a:tc>
                <a:tc>
                  <a:txBody>
                    <a:bodyPr/>
                    <a:lstStyle/>
                    <a:p>
                      <a:r>
                        <a:rPr lang="en-US" dirty="0"/>
                        <a:t>Renal (rare)</a:t>
                      </a:r>
                    </a:p>
                  </a:txBody>
                  <a:tcPr/>
                </a:tc>
                <a:extLst>
                  <a:ext uri="{0D108BD9-81ED-4DB2-BD59-A6C34878D82A}">
                    <a16:rowId xmlns:a16="http://schemas.microsoft.com/office/drawing/2014/main" val="10004"/>
                  </a:ext>
                </a:extLst>
              </a:tr>
              <a:tr h="370840">
                <a:tc>
                  <a:txBody>
                    <a:bodyPr/>
                    <a:lstStyle/>
                    <a:p>
                      <a:pPr algn="l"/>
                      <a:r>
                        <a:rPr lang="en-US" sz="1800" u="none" dirty="0"/>
                        <a:t>D187N</a:t>
                      </a:r>
                      <a:endParaRPr lang="en-US" u="none" dirty="0"/>
                    </a:p>
                  </a:txBody>
                  <a:tcPr/>
                </a:tc>
                <a:tc gridSpan="2">
                  <a:txBody>
                    <a:bodyPr/>
                    <a:lstStyle/>
                    <a:p>
                      <a:r>
                        <a:rPr lang="en-US" b="1" u="none" dirty="0">
                          <a:solidFill>
                            <a:srgbClr val="C00000"/>
                          </a:solidFill>
                        </a:rPr>
                        <a:t>???</a:t>
                      </a:r>
                    </a:p>
                  </a:txBody>
                  <a:tcPr/>
                </a:tc>
                <a:tc hMerge="1">
                  <a:txBody>
                    <a:bodyPr/>
                    <a:lstStyle/>
                    <a:p>
                      <a:endParaRPr lang="en-US" b="1" u="none" dirty="0"/>
                    </a:p>
                  </a:txBody>
                  <a:tcPr/>
                </a:tc>
                <a:tc>
                  <a:txBody>
                    <a:bodyPr/>
                    <a:lstStyle/>
                    <a:p>
                      <a:r>
                        <a:rPr lang="en-US" b="0" u="none" dirty="0"/>
                        <a:t>Systemic, Finnish</a:t>
                      </a:r>
                    </a:p>
                  </a:txBody>
                  <a:tcPr/>
                </a:tc>
                <a:extLst>
                  <a:ext uri="{0D108BD9-81ED-4DB2-BD59-A6C34878D82A}">
                    <a16:rowId xmlns:a16="http://schemas.microsoft.com/office/drawing/2014/main" val="808851487"/>
                  </a:ext>
                </a:extLst>
              </a:tr>
              <a:tr h="370840">
                <a:tc>
                  <a:txBody>
                    <a:bodyPr/>
                    <a:lstStyle/>
                    <a:p>
                      <a:r>
                        <a:rPr lang="en-US" sz="1800" dirty="0"/>
                        <a:t>D187Y</a:t>
                      </a:r>
                      <a:endParaRPr lang="en-US" dirty="0"/>
                    </a:p>
                  </a:txBody>
                  <a:tcPr/>
                </a:tc>
                <a:tc gridSpan="2">
                  <a:txBody>
                    <a:bodyPr/>
                    <a:lstStyle/>
                    <a:p>
                      <a:r>
                        <a:rPr lang="en-US" sz="1800" b="1" dirty="0">
                          <a:solidFill>
                            <a:srgbClr val="C00000"/>
                          </a:solidFill>
                        </a:rPr>
                        <a:t>???</a:t>
                      </a:r>
                      <a:endParaRPr lang="en-US" b="1" dirty="0">
                        <a:solidFill>
                          <a:srgbClr val="C00000"/>
                        </a:solidFill>
                      </a:endParaRPr>
                    </a:p>
                  </a:txBody>
                  <a:tcPr/>
                </a:tc>
                <a:tc hMerge="1">
                  <a:txBody>
                    <a:bodyPr/>
                    <a:lstStyle/>
                    <a:p>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u="none" dirty="0"/>
                        <a:t>Systemic, Danish</a:t>
                      </a:r>
                    </a:p>
                  </a:txBody>
                  <a:tcPr/>
                </a:tc>
                <a:extLst>
                  <a:ext uri="{0D108BD9-81ED-4DB2-BD59-A6C34878D82A}">
                    <a16:rowId xmlns:a16="http://schemas.microsoft.com/office/drawing/2014/main" val="1941810355"/>
                  </a:ext>
                </a:extLst>
              </a:tr>
            </a:tbl>
          </a:graphicData>
        </a:graphic>
      </p:graphicFrame>
      <p:sp>
        <p:nvSpPr>
          <p:cNvPr id="5" name="CasellaDiTesto 4"/>
          <p:cNvSpPr txBox="1"/>
          <p:nvPr/>
        </p:nvSpPr>
        <p:spPr>
          <a:xfrm>
            <a:off x="762000" y="3124200"/>
            <a:ext cx="7617470" cy="830997"/>
          </a:xfrm>
          <a:prstGeom prst="rect">
            <a:avLst/>
          </a:prstGeom>
          <a:noFill/>
        </p:spPr>
        <p:txBody>
          <a:bodyPr wrap="none" rtlCol="0">
            <a:spAutoFit/>
          </a:bodyPr>
          <a:lstStyle/>
          <a:p>
            <a:pPr algn="l"/>
            <a:r>
              <a:rPr lang="en-US" sz="2400" dirty="0">
                <a:latin typeface="Gill Sans MT" pitchFamily="34" charset="0"/>
              </a:rPr>
              <a:t>Observation: 	</a:t>
            </a:r>
            <a:r>
              <a:rPr lang="en-US" sz="2400" dirty="0">
                <a:solidFill>
                  <a:schemeClr val="accent3">
                    <a:lumMod val="50000"/>
                  </a:schemeClr>
                </a:solidFill>
                <a:latin typeface="Gill Sans MT" pitchFamily="34" charset="0"/>
              </a:rPr>
              <a:t>D187X mutants </a:t>
            </a:r>
            <a:r>
              <a:rPr lang="en-US" sz="2400" b="1" dirty="0">
                <a:solidFill>
                  <a:schemeClr val="accent3">
                    <a:lumMod val="50000"/>
                  </a:schemeClr>
                </a:solidFill>
                <a:latin typeface="Gill Sans MT" pitchFamily="34" charset="0"/>
              </a:rPr>
              <a:t>lose </a:t>
            </a:r>
            <a:r>
              <a:rPr lang="en-US" sz="2400" dirty="0">
                <a:solidFill>
                  <a:schemeClr val="accent3">
                    <a:lumMod val="50000"/>
                  </a:schemeClr>
                </a:solidFill>
                <a:latin typeface="Gill Sans MT" pitchFamily="34" charset="0"/>
              </a:rPr>
              <a:t>Ca</a:t>
            </a:r>
            <a:r>
              <a:rPr lang="en-US" sz="2400" baseline="30000" dirty="0">
                <a:solidFill>
                  <a:schemeClr val="accent3">
                    <a:lumMod val="50000"/>
                  </a:schemeClr>
                </a:solidFill>
                <a:latin typeface="Gill Sans MT" pitchFamily="34" charset="0"/>
              </a:rPr>
              <a:t>2+</a:t>
            </a:r>
            <a:r>
              <a:rPr lang="en-US" sz="2400" dirty="0">
                <a:solidFill>
                  <a:schemeClr val="accent3">
                    <a:lumMod val="50000"/>
                  </a:schemeClr>
                </a:solidFill>
                <a:latin typeface="Gill Sans MT" pitchFamily="34" charset="0"/>
              </a:rPr>
              <a:t> coordination</a:t>
            </a:r>
          </a:p>
          <a:p>
            <a:pPr algn="l"/>
            <a:r>
              <a:rPr lang="en-US" sz="2400" dirty="0">
                <a:latin typeface="Gill Sans MT" pitchFamily="34" charset="0"/>
              </a:rPr>
              <a:t>Hypothesis: 	</a:t>
            </a:r>
            <a:r>
              <a:rPr lang="en-US" sz="2400" dirty="0">
                <a:solidFill>
                  <a:srgbClr val="C00000"/>
                </a:solidFill>
                <a:latin typeface="Gill Sans MT" pitchFamily="34" charset="0"/>
              </a:rPr>
              <a:t>Is this indication of an </a:t>
            </a:r>
            <a:r>
              <a:rPr lang="en-US" sz="2400" b="1" dirty="0">
                <a:solidFill>
                  <a:srgbClr val="C00000"/>
                </a:solidFill>
                <a:latin typeface="Gill Sans MT" pitchFamily="34" charset="0"/>
              </a:rPr>
              <a:t>order-disorder</a:t>
            </a:r>
            <a:r>
              <a:rPr lang="en-US" sz="2400" dirty="0">
                <a:solidFill>
                  <a:srgbClr val="C00000"/>
                </a:solidFill>
                <a:latin typeface="Gill Sans MT" pitchFamily="34" charset="0"/>
              </a:rPr>
              <a:t> shift?</a:t>
            </a:r>
          </a:p>
        </p:txBody>
      </p:sp>
      <p:sp>
        <p:nvSpPr>
          <p:cNvPr id="6" name="CasellaDiTesto 5"/>
          <p:cNvSpPr txBox="1"/>
          <p:nvPr/>
        </p:nvSpPr>
        <p:spPr>
          <a:xfrm>
            <a:off x="2362200" y="4191000"/>
            <a:ext cx="5715000" cy="2246769"/>
          </a:xfrm>
          <a:prstGeom prst="rect">
            <a:avLst/>
          </a:prstGeom>
          <a:noFill/>
        </p:spPr>
        <p:txBody>
          <a:bodyPr wrap="square" rtlCol="0">
            <a:spAutoFit/>
          </a:bodyPr>
          <a:lstStyle/>
          <a:p>
            <a:pPr algn="l">
              <a:spcBef>
                <a:spcPts val="600"/>
              </a:spcBef>
            </a:pPr>
            <a:r>
              <a:rPr lang="en-US" sz="2000" dirty="0">
                <a:latin typeface="Gill Sans MT" pitchFamily="34" charset="0"/>
              </a:rPr>
              <a:t>Support for the hypothesis:</a:t>
            </a:r>
          </a:p>
          <a:p>
            <a:pPr marL="285750" indent="-285750" algn="l">
              <a:spcBef>
                <a:spcPts val="600"/>
              </a:spcBef>
              <a:buFont typeface="Arial" pitchFamily="34" charset="0"/>
              <a:buChar char="•"/>
            </a:pPr>
            <a:r>
              <a:rPr lang="en-US" sz="2000" dirty="0">
                <a:latin typeface="Gill Sans MT" pitchFamily="34" charset="0"/>
              </a:rPr>
              <a:t>Inability to crystallize</a:t>
            </a:r>
          </a:p>
          <a:p>
            <a:pPr marL="285750" indent="-285750" algn="l">
              <a:spcBef>
                <a:spcPts val="600"/>
              </a:spcBef>
              <a:buFont typeface="Arial" pitchFamily="34" charset="0"/>
              <a:buChar char="•"/>
            </a:pPr>
            <a:r>
              <a:rPr lang="en-US" sz="2000" dirty="0">
                <a:latin typeface="Gill Sans MT" pitchFamily="34" charset="0"/>
              </a:rPr>
              <a:t>GSN NMR data *</a:t>
            </a:r>
          </a:p>
          <a:p>
            <a:pPr marL="285750" indent="-285750" algn="l">
              <a:spcBef>
                <a:spcPts val="600"/>
              </a:spcBef>
              <a:buFont typeface="Arial" pitchFamily="34" charset="0"/>
              <a:buChar char="•"/>
            </a:pPr>
            <a:r>
              <a:rPr lang="en-US" sz="2000" dirty="0">
                <a:latin typeface="Gill Sans MT" pitchFamily="34" charset="0"/>
              </a:rPr>
              <a:t>Known Ca</a:t>
            </a:r>
            <a:r>
              <a:rPr lang="en-US" sz="2000" baseline="30000" dirty="0">
                <a:latin typeface="Gill Sans MT" pitchFamily="34" charset="0"/>
              </a:rPr>
              <a:t>2+</a:t>
            </a:r>
            <a:r>
              <a:rPr lang="en-US" sz="2000" dirty="0">
                <a:latin typeface="Gill Sans MT" pitchFamily="34" charset="0"/>
              </a:rPr>
              <a:t>-regulated disorder/order </a:t>
            </a:r>
            <a:br>
              <a:rPr lang="en-US" sz="2000" dirty="0">
                <a:latin typeface="Gill Sans MT" pitchFamily="34" charset="0"/>
              </a:rPr>
            </a:br>
            <a:r>
              <a:rPr lang="en-US" sz="2000" dirty="0">
                <a:latin typeface="Gill Sans MT" pitchFamily="34" charset="0"/>
              </a:rPr>
              <a:t>transitions: </a:t>
            </a:r>
            <a:r>
              <a:rPr lang="en-US" sz="2000" dirty="0" err="1">
                <a:latin typeface="Gill Sans MT" pitchFamily="34" charset="0"/>
              </a:rPr>
              <a:t>sortase</a:t>
            </a:r>
            <a:r>
              <a:rPr lang="en-US" sz="2000" dirty="0">
                <a:latin typeface="Gill Sans MT" pitchFamily="34" charset="0"/>
              </a:rPr>
              <a:t>, a-</a:t>
            </a:r>
            <a:r>
              <a:rPr lang="en-US" sz="2000" dirty="0" err="1">
                <a:latin typeface="Gill Sans MT" pitchFamily="34" charset="0"/>
              </a:rPr>
              <a:t>cyc</a:t>
            </a:r>
            <a:r>
              <a:rPr lang="en-US" sz="2000" dirty="0">
                <a:latin typeface="Gill Sans MT" pitchFamily="34" charset="0"/>
              </a:rPr>
              <a:t> toxin, etc.</a:t>
            </a:r>
          </a:p>
          <a:p>
            <a:pPr marL="285750" indent="-285750" algn="l">
              <a:spcBef>
                <a:spcPts val="600"/>
              </a:spcBef>
              <a:buFont typeface="Arial" pitchFamily="34" charset="0"/>
              <a:buChar char="•"/>
            </a:pPr>
            <a:r>
              <a:rPr lang="en-US" sz="2000" dirty="0">
                <a:latin typeface="Gill Sans MT" pitchFamily="34" charset="0"/>
              </a:rPr>
              <a:t>Thermodynamic stabilities</a:t>
            </a:r>
            <a:r>
              <a:rPr lang="en-US" sz="2000" baseline="30000" dirty="0">
                <a:latin typeface="Gill Sans MT" pitchFamily="34" charset="0"/>
              </a:rPr>
              <a:t>§ </a:t>
            </a:r>
            <a:r>
              <a:rPr lang="en-US" sz="2000" dirty="0">
                <a:latin typeface="Gill Sans MT" pitchFamily="34" charset="0"/>
              </a:rPr>
              <a:t>:  WT ≠ mutant</a:t>
            </a:r>
            <a:endParaRPr lang="en-US" sz="2000" baseline="30000" dirty="0">
              <a:latin typeface="Gill Sans MT" pitchFamily="34" charset="0"/>
            </a:endParaRPr>
          </a:p>
        </p:txBody>
      </p:sp>
      <p:sp>
        <p:nvSpPr>
          <p:cNvPr id="7" name="CasellaDiTesto 6"/>
          <p:cNvSpPr txBox="1"/>
          <p:nvPr/>
        </p:nvSpPr>
        <p:spPr>
          <a:xfrm>
            <a:off x="-685800" y="6550223"/>
            <a:ext cx="6324600" cy="307777"/>
          </a:xfrm>
          <a:prstGeom prst="rect">
            <a:avLst/>
          </a:prstGeom>
          <a:noFill/>
        </p:spPr>
        <p:txBody>
          <a:bodyPr wrap="square" rtlCol="0">
            <a:spAutoFit/>
          </a:bodyPr>
          <a:lstStyle/>
          <a:p>
            <a:r>
              <a:rPr lang="en-US" sz="1400" dirty="0">
                <a:latin typeface="Gill Sans MT" pitchFamily="34" charset="0"/>
              </a:rPr>
              <a:t>* </a:t>
            </a:r>
            <a:r>
              <a:rPr lang="en-US" sz="1400" dirty="0" err="1">
                <a:latin typeface="Gill Sans MT" pitchFamily="34" charset="0"/>
              </a:rPr>
              <a:t>Kazmirski</a:t>
            </a:r>
            <a:r>
              <a:rPr lang="en-US" sz="1400" dirty="0">
                <a:latin typeface="Gill Sans MT" pitchFamily="34" charset="0"/>
              </a:rPr>
              <a:t> et al. Nat </a:t>
            </a:r>
            <a:r>
              <a:rPr lang="en-US" sz="1400" dirty="0" err="1">
                <a:latin typeface="Gill Sans MT" pitchFamily="34" charset="0"/>
              </a:rPr>
              <a:t>Struct</a:t>
            </a:r>
            <a:r>
              <a:rPr lang="en-US" sz="1400" dirty="0">
                <a:latin typeface="Gill Sans MT" pitchFamily="34" charset="0"/>
              </a:rPr>
              <a:t> </a:t>
            </a:r>
            <a:r>
              <a:rPr lang="en-US" sz="1400" dirty="0" err="1">
                <a:latin typeface="Gill Sans MT" pitchFamily="34" charset="0"/>
              </a:rPr>
              <a:t>Mol</a:t>
            </a:r>
            <a:r>
              <a:rPr lang="en-US" sz="1400" dirty="0">
                <a:latin typeface="Gill Sans MT" pitchFamily="34" charset="0"/>
              </a:rPr>
              <a:t> Biol. 2002 Feb;9(2):112 </a:t>
            </a:r>
          </a:p>
        </p:txBody>
      </p:sp>
      <p:sp>
        <p:nvSpPr>
          <p:cNvPr id="8" name="CasellaDiTesto 7"/>
          <p:cNvSpPr txBox="1"/>
          <p:nvPr/>
        </p:nvSpPr>
        <p:spPr>
          <a:xfrm>
            <a:off x="5410200" y="6550223"/>
            <a:ext cx="4876800" cy="307777"/>
          </a:xfrm>
          <a:prstGeom prst="rect">
            <a:avLst/>
          </a:prstGeom>
          <a:noFill/>
        </p:spPr>
        <p:txBody>
          <a:bodyPr wrap="square" rtlCol="0">
            <a:spAutoFit/>
          </a:bodyPr>
          <a:lstStyle/>
          <a:p>
            <a:r>
              <a:rPr lang="en-US" sz="1400" dirty="0">
                <a:latin typeface="Gill Sans MT" pitchFamily="34" charset="0"/>
              </a:rPr>
              <a:t>§ Thermal and chemical</a:t>
            </a:r>
          </a:p>
        </p:txBody>
      </p:sp>
    </p:spTree>
    <p:extLst>
      <p:ext uri="{BB962C8B-B14F-4D97-AF65-F5344CB8AC3E}">
        <p14:creationId xmlns:p14="http://schemas.microsoft.com/office/powerpoint/2010/main" val="42567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strike="sngStrike" dirty="0" err="1"/>
              <a:t>Llamas</a:t>
            </a:r>
            <a:endParaRPr lang="it-IT" strike="sngStrike" dirty="0"/>
          </a:p>
          <a:p>
            <a:r>
              <a:rPr lang="it-IT" dirty="0" err="1"/>
              <a:t>Nanobodies</a:t>
            </a:r>
            <a:br>
              <a:rPr lang="it-IT" dirty="0"/>
            </a:br>
            <a:r>
              <a:rPr lang="it-IT" dirty="0"/>
              <a:t>to the rescue</a:t>
            </a:r>
            <a:endParaRPr lang="en-US" dirty="0"/>
          </a:p>
        </p:txBody>
      </p:sp>
    </p:spTree>
    <p:extLst>
      <p:ext uri="{BB962C8B-B14F-4D97-AF65-F5344CB8AC3E}">
        <p14:creationId xmlns:p14="http://schemas.microsoft.com/office/powerpoint/2010/main" val="147852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sultati immagini per camels"/>
          <p:cNvPicPr>
            <a:picLocks noChangeAspect="1" noChangeArrowheads="1"/>
          </p:cNvPicPr>
          <p:nvPr/>
        </p:nvPicPr>
        <p:blipFill rotWithShape="1">
          <a:blip r:embed="rId3">
            <a:extLst>
              <a:ext uri="{28A0092B-C50C-407E-A947-70E740481C1C}">
                <a14:useLocalDpi xmlns:a14="http://schemas.microsoft.com/office/drawing/2010/main" val="0"/>
              </a:ext>
            </a:extLst>
          </a:blip>
          <a:srcRect l="20080" t="20121" r="26855"/>
          <a:stretch/>
        </p:blipFill>
        <p:spPr bwMode="auto">
          <a:xfrm>
            <a:off x="9525000" y="-609600"/>
            <a:ext cx="2184851" cy="231297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science.sciencemag.org/content/sci/360/6389/594/F2.large.jpg?width=800&amp;height=600&amp;carousel=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descr="Z:\home\toni\Desktop\F2.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20" y="2514600"/>
            <a:ext cx="8794229" cy="4191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8600"/>
            <a:ext cx="9169400" cy="267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228600" y="1371600"/>
            <a:ext cx="4402167" cy="954107"/>
          </a:xfrm>
          <a:prstGeom prst="rect">
            <a:avLst/>
          </a:prstGeom>
          <a:noFill/>
        </p:spPr>
        <p:txBody>
          <a:bodyPr wrap="none" rtlCol="0">
            <a:spAutoFit/>
          </a:bodyPr>
          <a:lstStyle/>
          <a:p>
            <a:pPr algn="l"/>
            <a:r>
              <a:rPr lang="en-US" sz="3600" dirty="0" err="1">
                <a:solidFill>
                  <a:schemeClr val="bg1"/>
                </a:solidFill>
                <a:latin typeface="Gill Sans MT" pitchFamily="34" charset="0"/>
              </a:rPr>
              <a:t>Nanobodies</a:t>
            </a:r>
            <a:endParaRPr lang="en-US" sz="3600" dirty="0">
              <a:solidFill>
                <a:schemeClr val="bg1"/>
              </a:solidFill>
              <a:latin typeface="Gill Sans MT" pitchFamily="34" charset="0"/>
            </a:endParaRPr>
          </a:p>
          <a:p>
            <a:pPr algn="l"/>
            <a:r>
              <a:rPr lang="it-IT" sz="2000" dirty="0">
                <a:solidFill>
                  <a:srgbClr val="FFFFFF"/>
                </a:solidFill>
                <a:latin typeface="Gill Sans MT" pitchFamily="34" charset="0"/>
              </a:rPr>
              <a:t>VHH, </a:t>
            </a:r>
            <a:r>
              <a:rPr lang="it-IT" sz="2000" dirty="0" err="1">
                <a:solidFill>
                  <a:srgbClr val="FFFFFF"/>
                </a:solidFill>
                <a:latin typeface="Gill Sans MT" pitchFamily="34" charset="0"/>
              </a:rPr>
              <a:t>variable</a:t>
            </a:r>
            <a:r>
              <a:rPr lang="it-IT" sz="2000" dirty="0">
                <a:solidFill>
                  <a:srgbClr val="FFFFFF"/>
                </a:solidFill>
                <a:latin typeface="Gill Sans MT" pitchFamily="34" charset="0"/>
              </a:rPr>
              <a:t> domain of </a:t>
            </a:r>
            <a:r>
              <a:rPr lang="it-IT" sz="2000" dirty="0" err="1">
                <a:solidFill>
                  <a:srgbClr val="FFFFFF"/>
                </a:solidFill>
                <a:latin typeface="Gill Sans MT" pitchFamily="34" charset="0"/>
              </a:rPr>
              <a:t>hcAbs</a:t>
            </a:r>
            <a:r>
              <a:rPr lang="en-US" sz="2000" dirty="0">
                <a:solidFill>
                  <a:schemeClr val="bg1"/>
                </a:solidFill>
                <a:latin typeface="Gill Sans MT" pitchFamily="34" charset="0"/>
              </a:rPr>
              <a:t> ~15 </a:t>
            </a:r>
            <a:r>
              <a:rPr lang="en-US" sz="2000" dirty="0" err="1">
                <a:solidFill>
                  <a:schemeClr val="bg1"/>
                </a:solidFill>
                <a:latin typeface="Gill Sans MT" pitchFamily="34" charset="0"/>
              </a:rPr>
              <a:t>kDa</a:t>
            </a:r>
            <a:endParaRPr lang="en-US" sz="2000" dirty="0">
              <a:solidFill>
                <a:schemeClr val="bg1"/>
              </a:solidFill>
              <a:latin typeface="Gill Sans MT" pitchFamily="34" charset="0"/>
            </a:endParaRPr>
          </a:p>
        </p:txBody>
      </p:sp>
      <p:sp>
        <p:nvSpPr>
          <p:cNvPr id="3" name="CasellaDiTesto 2"/>
          <p:cNvSpPr txBox="1"/>
          <p:nvPr/>
        </p:nvSpPr>
        <p:spPr>
          <a:xfrm rot="16200000">
            <a:off x="8062687" y="5751287"/>
            <a:ext cx="1967205" cy="246221"/>
          </a:xfrm>
          <a:prstGeom prst="rect">
            <a:avLst/>
          </a:prstGeom>
          <a:noFill/>
        </p:spPr>
        <p:txBody>
          <a:bodyPr wrap="none" rtlCol="0">
            <a:spAutoFit/>
          </a:bodyPr>
          <a:lstStyle/>
          <a:p>
            <a:r>
              <a:rPr lang="en-US" sz="1000" dirty="0">
                <a:latin typeface="Gill Sans MT" pitchFamily="34" charset="0"/>
              </a:rPr>
              <a:t>doi:10.1126/science.360.6389.594 </a:t>
            </a:r>
          </a:p>
        </p:txBody>
      </p:sp>
    </p:spTree>
    <p:extLst>
      <p:ext uri="{BB962C8B-B14F-4D97-AF65-F5344CB8AC3E}">
        <p14:creationId xmlns:p14="http://schemas.microsoft.com/office/powerpoint/2010/main" val="358464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p:cNvSpPr txBox="1"/>
          <p:nvPr/>
        </p:nvSpPr>
        <p:spPr>
          <a:xfrm>
            <a:off x="76201" y="304800"/>
            <a:ext cx="8305800" cy="4462760"/>
          </a:xfrm>
          <a:prstGeom prst="rect">
            <a:avLst/>
          </a:prstGeom>
          <a:noFill/>
        </p:spPr>
        <p:txBody>
          <a:bodyPr wrap="square" rtlCol="0">
            <a:spAutoFit/>
          </a:bodyPr>
          <a:lstStyle>
            <a:defPPr>
              <a:defRPr lang="it-IT"/>
            </a:defPPr>
            <a:lvl1pPr>
              <a:defRPr sz="2000">
                <a:latin typeface="Gill Sans MT" pitchFamily="34" charset="0"/>
              </a:defRPr>
            </a:lvl1pPr>
          </a:lstStyle>
          <a:p>
            <a:pPr algn="l">
              <a:spcBef>
                <a:spcPts val="600"/>
              </a:spcBef>
            </a:pPr>
            <a:r>
              <a:rPr lang="en-US" sz="2400" b="1" dirty="0"/>
              <a:t>2015: </a:t>
            </a:r>
            <a:r>
              <a:rPr lang="en-US" sz="2400" b="1" dirty="0" err="1"/>
              <a:t>Gettemans</a:t>
            </a:r>
            <a:r>
              <a:rPr lang="en-US" sz="2400" b="1" dirty="0"/>
              <a:t> et al. </a:t>
            </a:r>
            <a:r>
              <a:rPr lang="mr-IN" sz="2400" b="1" dirty="0"/>
              <a:t>–</a:t>
            </a:r>
            <a:r>
              <a:rPr lang="en-US" sz="2400" b="1" dirty="0"/>
              <a:t> G2 Nanobodies</a:t>
            </a:r>
          </a:p>
          <a:p>
            <a:pPr algn="l">
              <a:spcBef>
                <a:spcPts val="600"/>
              </a:spcBef>
            </a:pPr>
            <a:endParaRPr lang="en-US" sz="2200" i="1" dirty="0"/>
          </a:p>
          <a:p>
            <a:pPr marL="342900" indent="-342900" algn="l">
              <a:spcBef>
                <a:spcPts val="600"/>
              </a:spcBef>
              <a:buFont typeface="Arial"/>
              <a:buChar char="•"/>
            </a:pPr>
            <a:r>
              <a:rPr lang="en-US" sz="2200" dirty="0"/>
              <a:t>Inoculate llamas with GSN </a:t>
            </a:r>
            <a:r>
              <a:rPr lang="en-US" sz="2200" b="1" dirty="0"/>
              <a:t>WT</a:t>
            </a:r>
            <a:r>
              <a:rPr lang="en-US" sz="2200" dirty="0"/>
              <a:t> G2</a:t>
            </a:r>
          </a:p>
          <a:p>
            <a:pPr marL="342900" indent="-342900" algn="l">
              <a:spcBef>
                <a:spcPts val="600"/>
              </a:spcBef>
              <a:buFont typeface="Arial"/>
              <a:buChar char="•"/>
            </a:pPr>
            <a:r>
              <a:rPr lang="en-US" sz="2200" dirty="0"/>
              <a:t>Extract nanobodies (Nb11)</a:t>
            </a:r>
          </a:p>
          <a:p>
            <a:pPr marL="342900" indent="-342900" algn="l">
              <a:spcBef>
                <a:spcPts val="600"/>
              </a:spcBef>
              <a:buFont typeface="Arial"/>
              <a:buChar char="•"/>
            </a:pPr>
            <a:r>
              <a:rPr lang="en-US" sz="2200" dirty="0"/>
              <a:t>Sequence them</a:t>
            </a:r>
          </a:p>
          <a:p>
            <a:pPr marL="342900" indent="-342900" algn="l">
              <a:spcBef>
                <a:spcPts val="600"/>
              </a:spcBef>
              <a:buFont typeface="Arial"/>
              <a:buChar char="•"/>
            </a:pPr>
            <a:r>
              <a:rPr lang="en-US" sz="2200" dirty="0"/>
              <a:t>Obtain </a:t>
            </a:r>
            <a:r>
              <a:rPr lang="en-US" sz="2200" dirty="0" err="1"/>
              <a:t>WT:Nb</a:t>
            </a:r>
            <a:r>
              <a:rPr lang="en-US" sz="2200" dirty="0"/>
              <a:t> structure</a:t>
            </a:r>
          </a:p>
          <a:p>
            <a:pPr marL="342900" indent="-342900" algn="l">
              <a:spcBef>
                <a:spcPts val="600"/>
              </a:spcBef>
              <a:buFont typeface="Arial"/>
              <a:buChar char="•"/>
            </a:pPr>
            <a:endParaRPr lang="en-US" sz="2200" dirty="0"/>
          </a:p>
          <a:p>
            <a:pPr algn="l">
              <a:spcBef>
                <a:spcPts val="600"/>
              </a:spcBef>
            </a:pPr>
            <a:r>
              <a:rPr lang="en-US" sz="2200" b="1" dirty="0"/>
              <a:t>Idea</a:t>
            </a:r>
          </a:p>
          <a:p>
            <a:pPr marL="342900" indent="-342900" algn="l">
              <a:spcBef>
                <a:spcPts val="600"/>
              </a:spcBef>
              <a:buFont typeface="Arial"/>
              <a:buChar char="•"/>
            </a:pPr>
            <a:r>
              <a:rPr lang="en-US" sz="2200" dirty="0"/>
              <a:t>Can the WT-raised Nb11</a:t>
            </a:r>
            <a:br>
              <a:rPr lang="en-US" sz="2200" dirty="0"/>
            </a:br>
            <a:r>
              <a:rPr lang="en-US" sz="2200" dirty="0"/>
              <a:t>re-stabilize D187N enough</a:t>
            </a:r>
            <a:br>
              <a:rPr lang="en-US" sz="2200" dirty="0"/>
            </a:br>
            <a:r>
              <a:rPr lang="en-US" sz="2200" dirty="0"/>
              <a:t>to allow crystallization?</a:t>
            </a:r>
          </a:p>
        </p:txBody>
      </p:sp>
      <p:sp>
        <p:nvSpPr>
          <p:cNvPr id="2" name="CasellaDiTesto 1"/>
          <p:cNvSpPr txBox="1"/>
          <p:nvPr/>
        </p:nvSpPr>
        <p:spPr>
          <a:xfrm>
            <a:off x="150112" y="6399311"/>
            <a:ext cx="2718500" cy="307777"/>
          </a:xfrm>
          <a:prstGeom prst="rect">
            <a:avLst/>
          </a:prstGeom>
          <a:noFill/>
        </p:spPr>
        <p:txBody>
          <a:bodyPr wrap="none" rtlCol="0">
            <a:spAutoFit/>
          </a:bodyPr>
          <a:lstStyle/>
          <a:p>
            <a:r>
              <a:rPr lang="it-IT" sz="1400" dirty="0"/>
              <a:t>Van </a:t>
            </a:r>
            <a:r>
              <a:rPr lang="it-IT" sz="1400" dirty="0" err="1"/>
              <a:t>Overbeke</a:t>
            </a:r>
            <a:r>
              <a:rPr lang="it-IT" sz="1400" dirty="0"/>
              <a:t> et al., HMG 2015</a:t>
            </a:r>
            <a:endParaRPr lang="mr-IN" sz="1400" dirty="0"/>
          </a:p>
        </p:txBody>
      </p:sp>
      <p:pic>
        <p:nvPicPr>
          <p:cNvPr id="5" name="Picture 4">
            <a:extLst>
              <a:ext uri="{FF2B5EF4-FFF2-40B4-BE49-F238E27FC236}">
                <a16:creationId xmlns:a16="http://schemas.microsoft.com/office/drawing/2014/main" id="{79BE3785-40DB-4D46-8560-13378B9770AD}"/>
              </a:ext>
            </a:extLst>
          </p:cNvPr>
          <p:cNvPicPr>
            <a:picLocks noChangeAspect="1"/>
          </p:cNvPicPr>
          <p:nvPr/>
        </p:nvPicPr>
        <p:blipFill rotWithShape="1">
          <a:blip r:embed="rId2">
            <a:extLst>
              <a:ext uri="{28A0092B-C50C-407E-A947-70E740481C1C}">
                <a14:useLocalDpi xmlns:a14="http://schemas.microsoft.com/office/drawing/2010/main" val="0"/>
              </a:ext>
            </a:extLst>
          </a:blip>
          <a:srcRect l="17108" t="6476" r="32422"/>
          <a:stretch/>
        </p:blipFill>
        <p:spPr>
          <a:xfrm>
            <a:off x="4800599" y="609599"/>
            <a:ext cx="4495801" cy="6253385"/>
          </a:xfrm>
          <a:prstGeom prst="rect">
            <a:avLst/>
          </a:prstGeom>
          <a:effectLst>
            <a:glow rad="139700">
              <a:schemeClr val="accent1">
                <a:satMod val="175000"/>
                <a:alpha val="21000"/>
              </a:schemeClr>
            </a:glow>
          </a:effectLst>
        </p:spPr>
      </p:pic>
      <p:sp>
        <p:nvSpPr>
          <p:cNvPr id="6" name="Rectangle 5">
            <a:extLst>
              <a:ext uri="{FF2B5EF4-FFF2-40B4-BE49-F238E27FC236}">
                <a16:creationId xmlns:a16="http://schemas.microsoft.com/office/drawing/2014/main" id="{01096929-A9A3-CA42-83F2-E3D8B8558AEE}"/>
              </a:ext>
            </a:extLst>
          </p:cNvPr>
          <p:cNvSpPr/>
          <p:nvPr/>
        </p:nvSpPr>
        <p:spPr>
          <a:xfrm>
            <a:off x="7807484" y="6183867"/>
            <a:ext cx="1149033" cy="369332"/>
          </a:xfrm>
          <a:prstGeom prst="rect">
            <a:avLst/>
          </a:prstGeom>
        </p:spPr>
        <p:txBody>
          <a:bodyPr wrap="none">
            <a:spAutoFit/>
          </a:bodyPr>
          <a:lstStyle/>
          <a:p>
            <a:r>
              <a:rPr lang="en-US" dirty="0">
                <a:solidFill>
                  <a:prstClr val="black"/>
                </a:solidFill>
                <a:latin typeface="Gill Sans MT" panose="020B0502020104020203" pitchFamily="34" charset="77"/>
              </a:rPr>
              <a:t>PDB: 4S10</a:t>
            </a:r>
            <a:endParaRPr lang="en-IT" sz="1400" dirty="0">
              <a:latin typeface="Gill Sans MT" panose="020B0502020104020203" pitchFamily="34" charset="77"/>
            </a:endParaRPr>
          </a:p>
        </p:txBody>
      </p:sp>
    </p:spTree>
    <p:extLst>
      <p:ext uri="{BB962C8B-B14F-4D97-AF65-F5344CB8AC3E}">
        <p14:creationId xmlns:p14="http://schemas.microsoft.com/office/powerpoint/2010/main" val="230149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rs.els-cdn.com/content/image/1-s2.0-S0925443919300109-gr6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886" t="6616"/>
          <a:stretch/>
        </p:blipFill>
        <p:spPr bwMode="auto">
          <a:xfrm>
            <a:off x="30480" y="1864999"/>
            <a:ext cx="6325725" cy="4911952"/>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4876800" y="864811"/>
            <a:ext cx="4236720" cy="83099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r>
              <a:rPr lang="en-US" sz="2400" dirty="0">
                <a:solidFill>
                  <a:srgbClr val="1D13FF"/>
                </a:solidFill>
                <a:latin typeface="Gill Sans MT" pitchFamily="34" charset="0"/>
              </a:rPr>
              <a:t>Mutants are destabilized</a:t>
            </a:r>
          </a:p>
          <a:p>
            <a:r>
              <a:rPr lang="en-US" sz="2400" dirty="0">
                <a:solidFill>
                  <a:srgbClr val="C00000"/>
                </a:solidFill>
                <a:latin typeface="Gill Sans MT" pitchFamily="34" charset="0"/>
              </a:rPr>
              <a:t>Nb11-binding re-stabilizes them</a:t>
            </a:r>
          </a:p>
        </p:txBody>
      </p:sp>
      <p:sp>
        <p:nvSpPr>
          <p:cNvPr id="3" name="CasellaDiTesto 2"/>
          <p:cNvSpPr txBox="1"/>
          <p:nvPr/>
        </p:nvSpPr>
        <p:spPr>
          <a:xfrm>
            <a:off x="214314" y="152400"/>
            <a:ext cx="5272086" cy="523220"/>
          </a:xfrm>
          <a:prstGeom prst="rect">
            <a:avLst/>
          </a:prstGeom>
          <a:noFill/>
        </p:spPr>
        <p:txBody>
          <a:bodyPr wrap="square" rtlCol="0">
            <a:spAutoFit/>
          </a:bodyPr>
          <a:lstStyle>
            <a:defPPr>
              <a:defRPr lang="it-IT"/>
            </a:defPPr>
            <a:lvl1pPr>
              <a:defRPr sz="2000">
                <a:latin typeface="Gill Sans MT" pitchFamily="34" charset="0"/>
              </a:defRPr>
            </a:lvl1pPr>
          </a:lstStyle>
          <a:p>
            <a:pPr marL="450850" indent="-442913" algn="l"/>
            <a:r>
              <a:rPr lang="en-US" sz="2800" b="1" dirty="0"/>
              <a:t>Does Nb11 increase stability? </a:t>
            </a:r>
          </a:p>
        </p:txBody>
      </p:sp>
      <p:sp>
        <p:nvSpPr>
          <p:cNvPr id="6" name="CasellaDiTesto 5"/>
          <p:cNvSpPr txBox="1"/>
          <p:nvPr/>
        </p:nvSpPr>
        <p:spPr>
          <a:xfrm>
            <a:off x="6648450" y="4104467"/>
            <a:ext cx="2190750" cy="2031325"/>
          </a:xfrm>
          <a:prstGeom prst="rect">
            <a:avLst/>
          </a:prstGeom>
          <a:noFill/>
        </p:spPr>
        <p:txBody>
          <a:bodyPr wrap="square" rtlCol="0">
            <a:spAutoFit/>
          </a:bodyPr>
          <a:lstStyle/>
          <a:p>
            <a:r>
              <a:rPr lang="en-US" sz="1400" i="1" dirty="0">
                <a:solidFill>
                  <a:schemeClr val="accent6">
                    <a:lumMod val="75000"/>
                  </a:schemeClr>
                </a:solidFill>
                <a:latin typeface="Gill Sans MT" pitchFamily="34" charset="0"/>
                <a:cs typeface="Times New Roman" pitchFamily="18" charset="0"/>
              </a:rPr>
              <a:t>SYPRO Orange </a:t>
            </a:r>
            <a:r>
              <a:rPr lang="en-US" sz="1400" i="1" dirty="0">
                <a:latin typeface="Gill Sans MT" pitchFamily="34" charset="0"/>
                <a:cs typeface="Times New Roman" pitchFamily="18" charset="0"/>
              </a:rPr>
              <a:t>binds nonspecifically to hydrophobic surfaces, and water strongly quenches its fluorescence. When the protein unfolds, the exposed hydrophobic surfaces bind the dye, resulting in an increase in fluorescence by excluding water.</a:t>
            </a:r>
          </a:p>
        </p:txBody>
      </p:sp>
      <p:pic>
        <p:nvPicPr>
          <p:cNvPr id="9" name="Immagine 1">
            <a:extLst>
              <a:ext uri="{FF2B5EF4-FFF2-40B4-BE49-F238E27FC236}">
                <a16:creationId xmlns:a16="http://schemas.microsoft.com/office/drawing/2014/main" id="{D5CD9A7D-1661-5041-A2D2-899A76EDD161}"/>
              </a:ext>
            </a:extLst>
          </p:cNvPr>
          <p:cNvPicPr>
            <a:picLocks noChangeAspect="1"/>
          </p:cNvPicPr>
          <p:nvPr/>
        </p:nvPicPr>
        <p:blipFill>
          <a:blip r:embed="rId3"/>
          <a:stretch>
            <a:fillRect/>
          </a:stretch>
        </p:blipFill>
        <p:spPr>
          <a:xfrm>
            <a:off x="6502327" y="3429000"/>
            <a:ext cx="2482995" cy="558674"/>
          </a:xfrm>
          <a:prstGeom prst="rect">
            <a:avLst/>
          </a:prstGeom>
        </p:spPr>
      </p:pic>
      <p:sp>
        <p:nvSpPr>
          <p:cNvPr id="8" name="CasellaDiTesto 2">
            <a:extLst>
              <a:ext uri="{FF2B5EF4-FFF2-40B4-BE49-F238E27FC236}">
                <a16:creationId xmlns:a16="http://schemas.microsoft.com/office/drawing/2014/main" id="{BD871FAB-7AB4-9C45-B816-CD1132CE860A}"/>
              </a:ext>
            </a:extLst>
          </p:cNvPr>
          <p:cNvSpPr txBox="1"/>
          <p:nvPr/>
        </p:nvSpPr>
        <p:spPr>
          <a:xfrm>
            <a:off x="214314" y="623979"/>
            <a:ext cx="4205286" cy="1292662"/>
          </a:xfrm>
          <a:prstGeom prst="rect">
            <a:avLst/>
          </a:prstGeom>
          <a:noFill/>
        </p:spPr>
        <p:txBody>
          <a:bodyPr wrap="square" rtlCol="0">
            <a:spAutoFit/>
          </a:bodyPr>
          <a:lstStyle>
            <a:defPPr>
              <a:defRPr lang="it-IT"/>
            </a:defPPr>
            <a:lvl1pPr>
              <a:defRPr sz="2000">
                <a:latin typeface="Gill Sans MT" pitchFamily="34" charset="0"/>
              </a:defRPr>
            </a:lvl1pPr>
          </a:lstStyle>
          <a:p>
            <a:pPr marL="450850" indent="-442913" algn="l"/>
            <a:r>
              <a:rPr lang="en-US" sz="2400" b="1" dirty="0"/>
              <a:t>→	</a:t>
            </a:r>
            <a:r>
              <a:rPr lang="en-US" sz="1800" dirty="0" err="1"/>
              <a:t>Thermofluor</a:t>
            </a:r>
            <a:r>
              <a:rPr lang="en-US" sz="1800" dirty="0"/>
              <a:t> (differential scanning fluorimetry) experiments: m</a:t>
            </a:r>
            <a:r>
              <a:rPr lang="en-US" sz="1800" dirty="0">
                <a:cs typeface="Times New Roman" pitchFamily="18" charset="0"/>
              </a:rPr>
              <a:t>easure the temperature exposing the hydrophobic core.</a:t>
            </a:r>
          </a:p>
        </p:txBody>
      </p:sp>
      <p:sp>
        <p:nvSpPr>
          <p:cNvPr id="4" name="Right Arrow 3">
            <a:extLst>
              <a:ext uri="{FF2B5EF4-FFF2-40B4-BE49-F238E27FC236}">
                <a16:creationId xmlns:a16="http://schemas.microsoft.com/office/drawing/2014/main" id="{5A94CEB3-C37B-7C46-9DD0-D84833644F4D}"/>
              </a:ext>
            </a:extLst>
          </p:cNvPr>
          <p:cNvSpPr/>
          <p:nvPr/>
        </p:nvSpPr>
        <p:spPr>
          <a:xfrm>
            <a:off x="4231243" y="1015809"/>
            <a:ext cx="681513"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10" name="CasellaDiTesto 1">
            <a:extLst>
              <a:ext uri="{FF2B5EF4-FFF2-40B4-BE49-F238E27FC236}">
                <a16:creationId xmlns:a16="http://schemas.microsoft.com/office/drawing/2014/main" id="{D1770C63-C6BA-A34D-B987-0EE5DAA9D437}"/>
              </a:ext>
            </a:extLst>
          </p:cNvPr>
          <p:cNvSpPr txBox="1"/>
          <p:nvPr/>
        </p:nvSpPr>
        <p:spPr>
          <a:xfrm>
            <a:off x="6325055" y="6550223"/>
            <a:ext cx="2694713" cy="307777"/>
          </a:xfrm>
          <a:prstGeom prst="rect">
            <a:avLst/>
          </a:prstGeom>
          <a:noFill/>
        </p:spPr>
        <p:txBody>
          <a:bodyPr wrap="none" rtlCol="0">
            <a:spAutoFit/>
          </a:bodyPr>
          <a:lstStyle/>
          <a:p>
            <a:r>
              <a:rPr lang="it-IT" sz="1400" dirty="0"/>
              <a:t>Giorgino et al., BBA MBD, 2019</a:t>
            </a:r>
            <a:endParaRPr lang="mr-IN" sz="1400" dirty="0"/>
          </a:p>
        </p:txBody>
      </p:sp>
    </p:spTree>
    <p:extLst>
      <p:ext uri="{BB962C8B-B14F-4D97-AF65-F5344CB8AC3E}">
        <p14:creationId xmlns:p14="http://schemas.microsoft.com/office/powerpoint/2010/main" val="346844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61389" y="1010454"/>
            <a:ext cx="3726021" cy="83099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none" rtlCol="0">
            <a:spAutoFit/>
          </a:bodyPr>
          <a:lstStyle/>
          <a:p>
            <a:r>
              <a:rPr lang="en-US" sz="2400" dirty="0">
                <a:solidFill>
                  <a:schemeClr val="accent2"/>
                </a:solidFill>
                <a:latin typeface="Gill Sans MT" pitchFamily="34" charset="0"/>
              </a:rPr>
              <a:t>Mutants are cleaved</a:t>
            </a:r>
          </a:p>
          <a:p>
            <a:r>
              <a:rPr lang="en-US" sz="2400" dirty="0">
                <a:solidFill>
                  <a:srgbClr val="006600"/>
                </a:solidFill>
                <a:latin typeface="Gill Sans MT" pitchFamily="34" charset="0"/>
              </a:rPr>
              <a:t>Nb11-binding protects them</a:t>
            </a:r>
          </a:p>
        </p:txBody>
      </p:sp>
      <p:sp>
        <p:nvSpPr>
          <p:cNvPr id="3" name="CasellaDiTesto 2"/>
          <p:cNvSpPr txBox="1"/>
          <p:nvPr/>
        </p:nvSpPr>
        <p:spPr>
          <a:xfrm>
            <a:off x="228600" y="152400"/>
            <a:ext cx="6359626" cy="830997"/>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sz="2800" b="1" dirty="0"/>
              <a:t>Does Nb11 protect from proteolysis?</a:t>
            </a:r>
          </a:p>
          <a:p>
            <a:pPr algn="l"/>
            <a:r>
              <a:rPr lang="en-US" b="1" dirty="0"/>
              <a:t>→ 	</a:t>
            </a:r>
            <a:r>
              <a:rPr lang="en-US" dirty="0" err="1"/>
              <a:t>Furin</a:t>
            </a:r>
            <a:r>
              <a:rPr lang="en-US" dirty="0"/>
              <a:t> proteolysis experiments</a:t>
            </a:r>
          </a:p>
        </p:txBody>
      </p:sp>
      <p:grpSp>
        <p:nvGrpSpPr>
          <p:cNvPr id="6" name="Gruppo 5"/>
          <p:cNvGrpSpPr/>
          <p:nvPr/>
        </p:nvGrpSpPr>
        <p:grpSpPr>
          <a:xfrm>
            <a:off x="491057" y="1981200"/>
            <a:ext cx="6671743" cy="4776857"/>
            <a:chOff x="1460837" y="1981200"/>
            <a:chExt cx="6671743" cy="4776857"/>
          </a:xfrm>
        </p:grpSpPr>
        <p:pic>
          <p:nvPicPr>
            <p:cNvPr id="2050" name="Picture 2" descr="https://ars.els-cdn.com/content/image/1-s2.0-S0925443919300109-gr5_lr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0837" y="1981200"/>
              <a:ext cx="6671743" cy="4776857"/>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p:cNvSpPr/>
            <p:nvPr/>
          </p:nvSpPr>
          <p:spPr>
            <a:xfrm>
              <a:off x="3733800" y="3048000"/>
              <a:ext cx="381000" cy="3810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ttangolo 6"/>
            <p:cNvSpPr/>
            <p:nvPr/>
          </p:nvSpPr>
          <p:spPr>
            <a:xfrm>
              <a:off x="3299460" y="3048000"/>
              <a:ext cx="381000"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5" name="CasellaDiTesto 4"/>
          <p:cNvSpPr txBox="1"/>
          <p:nvPr/>
        </p:nvSpPr>
        <p:spPr>
          <a:xfrm>
            <a:off x="7010400" y="4495800"/>
            <a:ext cx="1809750" cy="954107"/>
          </a:xfrm>
          <a:prstGeom prst="rect">
            <a:avLst/>
          </a:prstGeom>
          <a:noFill/>
        </p:spPr>
        <p:txBody>
          <a:bodyPr wrap="square" rtlCol="0">
            <a:spAutoFit/>
          </a:bodyPr>
          <a:lstStyle/>
          <a:p>
            <a:r>
              <a:rPr lang="en-US" sz="1400" i="1" dirty="0">
                <a:latin typeface="Gill Sans MT" pitchFamily="34" charset="0"/>
                <a:cs typeface="Times New Roman" pitchFamily="18" charset="0"/>
              </a:rPr>
              <a:t>C68 and N17 (</a:t>
            </a:r>
            <a:r>
              <a:rPr lang="en-US" sz="1400" i="1" dirty="0" err="1">
                <a:latin typeface="Gill Sans MT" pitchFamily="34" charset="0"/>
                <a:cs typeface="Times New Roman" pitchFamily="18" charset="0"/>
              </a:rPr>
              <a:t>kDa</a:t>
            </a:r>
            <a:r>
              <a:rPr lang="en-US" sz="1400" i="1" dirty="0">
                <a:latin typeface="Gill Sans MT" pitchFamily="34" charset="0"/>
                <a:cs typeface="Times New Roman" pitchFamily="18" charset="0"/>
              </a:rPr>
              <a:t>) are the two fragments produced by </a:t>
            </a:r>
            <a:r>
              <a:rPr lang="en-US" sz="1400" i="1" dirty="0" err="1">
                <a:latin typeface="Gill Sans MT" pitchFamily="34" charset="0"/>
                <a:cs typeface="Times New Roman" pitchFamily="18" charset="0"/>
              </a:rPr>
              <a:t>furin</a:t>
            </a:r>
            <a:r>
              <a:rPr lang="en-US" sz="1400" i="1" dirty="0">
                <a:latin typeface="Gill Sans MT" pitchFamily="34" charset="0"/>
                <a:cs typeface="Times New Roman" pitchFamily="18" charset="0"/>
              </a:rPr>
              <a:t> activity.</a:t>
            </a:r>
          </a:p>
        </p:txBody>
      </p:sp>
      <p:sp>
        <p:nvSpPr>
          <p:cNvPr id="9" name="CasellaDiTesto 1">
            <a:extLst>
              <a:ext uri="{FF2B5EF4-FFF2-40B4-BE49-F238E27FC236}">
                <a16:creationId xmlns:a16="http://schemas.microsoft.com/office/drawing/2014/main" id="{05FE6599-0E3F-5043-B825-5E14B5556D71}"/>
              </a:ext>
            </a:extLst>
          </p:cNvPr>
          <p:cNvSpPr txBox="1"/>
          <p:nvPr/>
        </p:nvSpPr>
        <p:spPr>
          <a:xfrm>
            <a:off x="6325055" y="6550223"/>
            <a:ext cx="2694713" cy="307777"/>
          </a:xfrm>
          <a:prstGeom prst="rect">
            <a:avLst/>
          </a:prstGeom>
          <a:noFill/>
        </p:spPr>
        <p:txBody>
          <a:bodyPr wrap="none" rtlCol="0">
            <a:spAutoFit/>
          </a:bodyPr>
          <a:lstStyle/>
          <a:p>
            <a:r>
              <a:rPr lang="it-IT" sz="1400" dirty="0"/>
              <a:t>Giorgino et al., BBA MBD, 2019</a:t>
            </a:r>
            <a:endParaRPr lang="mr-IN" sz="1400" dirty="0"/>
          </a:p>
        </p:txBody>
      </p:sp>
      <p:sp>
        <p:nvSpPr>
          <p:cNvPr id="8" name="Rectangle 7">
            <a:extLst>
              <a:ext uri="{FF2B5EF4-FFF2-40B4-BE49-F238E27FC236}">
                <a16:creationId xmlns:a16="http://schemas.microsoft.com/office/drawing/2014/main" id="{FFA758BA-B9D1-8644-8796-C8FAB9A00365}"/>
              </a:ext>
            </a:extLst>
          </p:cNvPr>
          <p:cNvSpPr/>
          <p:nvPr/>
        </p:nvSpPr>
        <p:spPr>
          <a:xfrm>
            <a:off x="13716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11" name="Rectangle 10">
            <a:extLst>
              <a:ext uri="{FF2B5EF4-FFF2-40B4-BE49-F238E27FC236}">
                <a16:creationId xmlns:a16="http://schemas.microsoft.com/office/drawing/2014/main" id="{C7225E66-ACA6-2640-B3E3-63C18DFB0D8D}"/>
              </a:ext>
            </a:extLst>
          </p:cNvPr>
          <p:cNvSpPr/>
          <p:nvPr/>
        </p:nvSpPr>
        <p:spPr>
          <a:xfrm>
            <a:off x="18288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4" name="Rectangle 23">
            <a:extLst>
              <a:ext uri="{FF2B5EF4-FFF2-40B4-BE49-F238E27FC236}">
                <a16:creationId xmlns:a16="http://schemas.microsoft.com/office/drawing/2014/main" id="{889A98C5-DD38-BE4A-A339-37156C2A10C4}"/>
              </a:ext>
            </a:extLst>
          </p:cNvPr>
          <p:cNvSpPr/>
          <p:nvPr/>
        </p:nvSpPr>
        <p:spPr>
          <a:xfrm>
            <a:off x="2362200" y="2362200"/>
            <a:ext cx="381000" cy="4343400"/>
          </a:xfrm>
          <a:prstGeom prst="rect">
            <a:avLst/>
          </a:prstGeom>
          <a:solidFill>
            <a:srgbClr val="FF0000">
              <a:alpha val="1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5" name="Rectangle 24">
            <a:extLst>
              <a:ext uri="{FF2B5EF4-FFF2-40B4-BE49-F238E27FC236}">
                <a16:creationId xmlns:a16="http://schemas.microsoft.com/office/drawing/2014/main" id="{C8E1848F-FC8B-DB49-B5F8-ABA7D39E9F20}"/>
              </a:ext>
            </a:extLst>
          </p:cNvPr>
          <p:cNvSpPr/>
          <p:nvPr/>
        </p:nvSpPr>
        <p:spPr>
          <a:xfrm>
            <a:off x="2819400" y="2362200"/>
            <a:ext cx="381000" cy="4343400"/>
          </a:xfrm>
          <a:prstGeom prst="rect">
            <a:avLst/>
          </a:prstGeom>
          <a:solidFill>
            <a:schemeClr val="accent3">
              <a:alpha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6" name="Rectangle 25">
            <a:extLst>
              <a:ext uri="{FF2B5EF4-FFF2-40B4-BE49-F238E27FC236}">
                <a16:creationId xmlns:a16="http://schemas.microsoft.com/office/drawing/2014/main" id="{22D00578-47D2-9D4E-8B8D-5A200EED7F32}"/>
              </a:ext>
            </a:extLst>
          </p:cNvPr>
          <p:cNvSpPr/>
          <p:nvPr/>
        </p:nvSpPr>
        <p:spPr>
          <a:xfrm>
            <a:off x="33528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7" name="Rectangle 26">
            <a:extLst>
              <a:ext uri="{FF2B5EF4-FFF2-40B4-BE49-F238E27FC236}">
                <a16:creationId xmlns:a16="http://schemas.microsoft.com/office/drawing/2014/main" id="{FB76CF29-4477-CC4A-9A1A-1191408E9EAD}"/>
              </a:ext>
            </a:extLst>
          </p:cNvPr>
          <p:cNvSpPr/>
          <p:nvPr/>
        </p:nvSpPr>
        <p:spPr>
          <a:xfrm>
            <a:off x="38100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8" name="Rectangle 27">
            <a:extLst>
              <a:ext uri="{FF2B5EF4-FFF2-40B4-BE49-F238E27FC236}">
                <a16:creationId xmlns:a16="http://schemas.microsoft.com/office/drawing/2014/main" id="{63D59A17-BFBA-F04B-8E0E-4A2CA74FCED3}"/>
              </a:ext>
            </a:extLst>
          </p:cNvPr>
          <p:cNvSpPr/>
          <p:nvPr/>
        </p:nvSpPr>
        <p:spPr>
          <a:xfrm>
            <a:off x="4343400" y="2362200"/>
            <a:ext cx="381000" cy="4343400"/>
          </a:xfrm>
          <a:prstGeom prst="rect">
            <a:avLst/>
          </a:prstGeom>
          <a:solidFill>
            <a:srgbClr val="FF0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29" name="Rectangle 28">
            <a:extLst>
              <a:ext uri="{FF2B5EF4-FFF2-40B4-BE49-F238E27FC236}">
                <a16:creationId xmlns:a16="http://schemas.microsoft.com/office/drawing/2014/main" id="{56B27B53-41A3-2448-BE96-C8933C71552A}"/>
              </a:ext>
            </a:extLst>
          </p:cNvPr>
          <p:cNvSpPr/>
          <p:nvPr/>
        </p:nvSpPr>
        <p:spPr>
          <a:xfrm>
            <a:off x="4800600" y="2362200"/>
            <a:ext cx="381000" cy="4343400"/>
          </a:xfrm>
          <a:prstGeom prst="rect">
            <a:avLst/>
          </a:prstGeom>
          <a:solidFill>
            <a:schemeClr val="accent3">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18" name="Right Arrow 17">
            <a:extLst>
              <a:ext uri="{FF2B5EF4-FFF2-40B4-BE49-F238E27FC236}">
                <a16:creationId xmlns:a16="http://schemas.microsoft.com/office/drawing/2014/main" id="{660F0450-88F8-6A4B-B228-447BDDE7EE5D}"/>
              </a:ext>
            </a:extLst>
          </p:cNvPr>
          <p:cNvSpPr/>
          <p:nvPr/>
        </p:nvSpPr>
        <p:spPr>
          <a:xfrm>
            <a:off x="2082507" y="1181100"/>
            <a:ext cx="681513"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141359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G2 + Nb → </a:t>
            </a:r>
            <a:r>
              <a:rPr lang="it-IT" dirty="0" err="1"/>
              <a:t>structure</a:t>
            </a:r>
            <a:endParaRPr lang="en-US" dirty="0"/>
          </a:p>
        </p:txBody>
      </p:sp>
    </p:spTree>
    <p:extLst>
      <p:ext uri="{BB962C8B-B14F-4D97-AF65-F5344CB8AC3E}">
        <p14:creationId xmlns:p14="http://schemas.microsoft.com/office/powerpoint/2010/main" val="150862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2-6H1F-surf-spin" descr="G2-6H1F-surf-spin">
            <a:hlinkClick r:id="" action="ppaction://media"/>
            <a:extLst>
              <a:ext uri="{FF2B5EF4-FFF2-40B4-BE49-F238E27FC236}">
                <a16:creationId xmlns:a16="http://schemas.microsoft.com/office/drawing/2014/main" id="{311C91F2-D767-FE41-988E-FF5BAF6D92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8006" y="838200"/>
            <a:ext cx="6809193" cy="6324600"/>
          </a:xfrm>
          <a:prstGeom prst="rect">
            <a:avLst/>
          </a:prstGeom>
        </p:spPr>
      </p:pic>
      <p:sp>
        <p:nvSpPr>
          <p:cNvPr id="3" name="CasellaDiTesto 2"/>
          <p:cNvSpPr txBox="1"/>
          <p:nvPr/>
        </p:nvSpPr>
        <p:spPr>
          <a:xfrm>
            <a:off x="228600" y="152400"/>
            <a:ext cx="5428409" cy="400110"/>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b="1" dirty="0"/>
              <a:t>Does Nb11 enable crystallization of D187N?</a:t>
            </a:r>
            <a:endParaRPr lang="en-US" sz="1600" dirty="0"/>
          </a:p>
        </p:txBody>
      </p:sp>
      <p:sp>
        <p:nvSpPr>
          <p:cNvPr id="2" name="CasellaDiTesto 1"/>
          <p:cNvSpPr txBox="1"/>
          <p:nvPr/>
        </p:nvSpPr>
        <p:spPr>
          <a:xfrm>
            <a:off x="-114145" y="833735"/>
            <a:ext cx="2135225" cy="461665"/>
          </a:xfrm>
          <a:prstGeom prst="rect">
            <a:avLst/>
          </a:prstGeom>
          <a:noFill/>
        </p:spPr>
        <p:txBody>
          <a:bodyPr wrap="square" rtlCol="0">
            <a:spAutoFit/>
          </a:bodyPr>
          <a:lstStyle/>
          <a:p>
            <a:r>
              <a:rPr lang="en-US" sz="2400" i="1" dirty="0">
                <a:solidFill>
                  <a:schemeClr val="tx2"/>
                </a:solidFill>
                <a:latin typeface="Gill Sans MT" pitchFamily="34" charset="0"/>
              </a:rPr>
              <a:t>Yes, it does.</a:t>
            </a:r>
          </a:p>
        </p:txBody>
      </p:sp>
      <p:sp>
        <p:nvSpPr>
          <p:cNvPr id="4" name="CasellaDiTesto 3"/>
          <p:cNvSpPr txBox="1"/>
          <p:nvPr/>
        </p:nvSpPr>
        <p:spPr>
          <a:xfrm>
            <a:off x="152400" y="1260158"/>
            <a:ext cx="2384533" cy="369332"/>
          </a:xfrm>
          <a:prstGeom prst="rect">
            <a:avLst/>
          </a:prstGeom>
          <a:noFill/>
        </p:spPr>
        <p:txBody>
          <a:bodyPr wrap="square" rtlCol="0">
            <a:spAutoFit/>
          </a:bodyPr>
          <a:lstStyle/>
          <a:p>
            <a:pPr algn="l"/>
            <a:r>
              <a:rPr lang="en-US" dirty="0">
                <a:solidFill>
                  <a:schemeClr val="tx2"/>
                </a:solidFill>
                <a:latin typeface="Gill Sans MT" pitchFamily="34" charset="0"/>
              </a:rPr>
              <a:t> </a:t>
            </a:r>
            <a:r>
              <a:rPr lang="en-US" b="1" dirty="0">
                <a:solidFill>
                  <a:schemeClr val="tx2"/>
                </a:solidFill>
                <a:latin typeface="Gill Sans MT" pitchFamily="34" charset="0"/>
              </a:rPr>
              <a:t>6H1F</a:t>
            </a:r>
            <a:r>
              <a:rPr lang="en-US" dirty="0">
                <a:solidFill>
                  <a:schemeClr val="tx2"/>
                </a:solidFill>
                <a:latin typeface="Gill Sans MT" pitchFamily="34" charset="0"/>
              </a:rPr>
              <a:t>,  1.9 Å</a:t>
            </a:r>
          </a:p>
        </p:txBody>
      </p:sp>
      <p:sp>
        <p:nvSpPr>
          <p:cNvPr id="12" name="Right Brace 11">
            <a:extLst>
              <a:ext uri="{FF2B5EF4-FFF2-40B4-BE49-F238E27FC236}">
                <a16:creationId xmlns:a16="http://schemas.microsoft.com/office/drawing/2014/main" id="{273A90AC-7EBA-5243-8B99-58523EAD0530}"/>
              </a:ext>
            </a:extLst>
          </p:cNvPr>
          <p:cNvSpPr/>
          <p:nvPr/>
        </p:nvSpPr>
        <p:spPr>
          <a:xfrm>
            <a:off x="7086600" y="1066800"/>
            <a:ext cx="228600" cy="220980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IT"/>
          </a:p>
        </p:txBody>
      </p:sp>
      <p:sp>
        <p:nvSpPr>
          <p:cNvPr id="14" name="Right Brace 13">
            <a:extLst>
              <a:ext uri="{FF2B5EF4-FFF2-40B4-BE49-F238E27FC236}">
                <a16:creationId xmlns:a16="http://schemas.microsoft.com/office/drawing/2014/main" id="{6355A350-5CE1-9E40-9D29-C95001C08248}"/>
              </a:ext>
            </a:extLst>
          </p:cNvPr>
          <p:cNvSpPr/>
          <p:nvPr/>
        </p:nvSpPr>
        <p:spPr>
          <a:xfrm>
            <a:off x="7086600" y="3581400"/>
            <a:ext cx="228600" cy="281939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T"/>
          </a:p>
        </p:txBody>
      </p:sp>
      <p:sp>
        <p:nvSpPr>
          <p:cNvPr id="15" name="CasellaDiTesto 1">
            <a:extLst>
              <a:ext uri="{FF2B5EF4-FFF2-40B4-BE49-F238E27FC236}">
                <a16:creationId xmlns:a16="http://schemas.microsoft.com/office/drawing/2014/main" id="{F2B8EC2A-0A09-2044-A4AB-5D95D62358FB}"/>
              </a:ext>
            </a:extLst>
          </p:cNvPr>
          <p:cNvSpPr txBox="1"/>
          <p:nvPr/>
        </p:nvSpPr>
        <p:spPr>
          <a:xfrm>
            <a:off x="7116512" y="1897501"/>
            <a:ext cx="2135225" cy="400110"/>
          </a:xfrm>
          <a:prstGeom prst="rect">
            <a:avLst/>
          </a:prstGeom>
          <a:noFill/>
        </p:spPr>
        <p:txBody>
          <a:bodyPr wrap="square" rtlCol="0">
            <a:spAutoFit/>
          </a:bodyPr>
          <a:lstStyle/>
          <a:p>
            <a:r>
              <a:rPr lang="en-US" sz="2000" dirty="0">
                <a:latin typeface="Gill Sans MT" pitchFamily="34" charset="0"/>
              </a:rPr>
              <a:t>G2 D187N</a:t>
            </a:r>
          </a:p>
        </p:txBody>
      </p:sp>
      <p:sp>
        <p:nvSpPr>
          <p:cNvPr id="16" name="CasellaDiTesto 1">
            <a:extLst>
              <a:ext uri="{FF2B5EF4-FFF2-40B4-BE49-F238E27FC236}">
                <a16:creationId xmlns:a16="http://schemas.microsoft.com/office/drawing/2014/main" id="{E92B0F8A-9E0D-4041-8E56-D4D386736507}"/>
              </a:ext>
            </a:extLst>
          </p:cNvPr>
          <p:cNvSpPr txBox="1"/>
          <p:nvPr/>
        </p:nvSpPr>
        <p:spPr>
          <a:xfrm>
            <a:off x="7237375" y="4791044"/>
            <a:ext cx="2135225" cy="400110"/>
          </a:xfrm>
          <a:prstGeom prst="rect">
            <a:avLst/>
          </a:prstGeom>
          <a:noFill/>
        </p:spPr>
        <p:txBody>
          <a:bodyPr wrap="square" rtlCol="0">
            <a:spAutoFit/>
          </a:bodyPr>
          <a:lstStyle/>
          <a:p>
            <a:r>
              <a:rPr lang="en-US" sz="2000" dirty="0">
                <a:latin typeface="Gill Sans MT" pitchFamily="34" charset="0"/>
              </a:rPr>
              <a:t>Stabilizing Nb11</a:t>
            </a:r>
          </a:p>
        </p:txBody>
      </p:sp>
      <p:sp>
        <p:nvSpPr>
          <p:cNvPr id="17" name="CasellaDiTesto 3">
            <a:extLst>
              <a:ext uri="{FF2B5EF4-FFF2-40B4-BE49-F238E27FC236}">
                <a16:creationId xmlns:a16="http://schemas.microsoft.com/office/drawing/2014/main" id="{743E1047-2030-0348-A347-D0F680F3C3F2}"/>
              </a:ext>
            </a:extLst>
          </p:cNvPr>
          <p:cNvSpPr txBox="1"/>
          <p:nvPr/>
        </p:nvSpPr>
        <p:spPr>
          <a:xfrm>
            <a:off x="228600" y="2020669"/>
            <a:ext cx="2743200" cy="1200329"/>
          </a:xfrm>
          <a:prstGeom prst="rect">
            <a:avLst/>
          </a:prstGeom>
          <a:noFill/>
        </p:spPr>
        <p:txBody>
          <a:bodyPr wrap="square" rtlCol="0">
            <a:spAutoFit/>
          </a:bodyPr>
          <a:lstStyle/>
          <a:p>
            <a:pPr algn="l">
              <a:tabLst>
                <a:tab pos="657225" algn="l"/>
              </a:tabLst>
            </a:pPr>
            <a:r>
              <a:rPr lang="en-US" dirty="0">
                <a:solidFill>
                  <a:srgbClr val="FF0000"/>
                </a:solidFill>
                <a:latin typeface="Gill Sans MT" pitchFamily="34" charset="0"/>
              </a:rPr>
              <a:t>Red</a:t>
            </a:r>
            <a:r>
              <a:rPr lang="en-US" dirty="0">
                <a:latin typeface="Gill Sans MT" pitchFamily="34" charset="0"/>
              </a:rPr>
              <a:t>:   	</a:t>
            </a:r>
            <a:r>
              <a:rPr lang="en-US" dirty="0">
                <a:solidFill>
                  <a:srgbClr val="FF0000"/>
                </a:solidFill>
                <a:latin typeface="Gill Sans MT" pitchFamily="34" charset="0"/>
              </a:rPr>
              <a:t>D187N</a:t>
            </a:r>
            <a:r>
              <a:rPr lang="en-US" dirty="0">
                <a:latin typeface="Gill Sans MT" pitchFamily="34" charset="0"/>
              </a:rPr>
              <a:t> mutation</a:t>
            </a:r>
          </a:p>
          <a:p>
            <a:pPr algn="l">
              <a:tabLst>
                <a:tab pos="657225" algn="l"/>
              </a:tabLst>
            </a:pPr>
            <a:r>
              <a:rPr lang="en-US" dirty="0">
                <a:solidFill>
                  <a:srgbClr val="1D13FF"/>
                </a:solidFill>
                <a:latin typeface="Gill Sans MT" pitchFamily="34" charset="0"/>
              </a:rPr>
              <a:t>Blue</a:t>
            </a:r>
            <a:r>
              <a:rPr lang="en-US" dirty="0">
                <a:latin typeface="Gill Sans MT" pitchFamily="34" charset="0"/>
              </a:rPr>
              <a:t>:  	</a:t>
            </a:r>
            <a:r>
              <a:rPr lang="en-US" dirty="0" err="1">
                <a:solidFill>
                  <a:srgbClr val="1D13FF"/>
                </a:solidFill>
                <a:latin typeface="Gill Sans MT" pitchFamily="34" charset="0"/>
              </a:rPr>
              <a:t>furin</a:t>
            </a:r>
            <a:r>
              <a:rPr lang="en-US" dirty="0">
                <a:latin typeface="Gill Sans MT" pitchFamily="34" charset="0"/>
              </a:rPr>
              <a:t> cleavage site</a:t>
            </a:r>
          </a:p>
          <a:p>
            <a:pPr algn="l">
              <a:tabLst>
                <a:tab pos="657225" algn="l"/>
              </a:tabLst>
            </a:pPr>
            <a:r>
              <a:rPr lang="en-US" dirty="0">
                <a:latin typeface="Gill Sans MT" pitchFamily="34" charset="0"/>
              </a:rPr>
              <a:t>Ca++ 	is missing</a:t>
            </a:r>
          </a:p>
          <a:p>
            <a:pPr algn="l">
              <a:tabLst>
                <a:tab pos="657225" algn="l"/>
              </a:tabLst>
            </a:pPr>
            <a:r>
              <a:rPr lang="en-US" dirty="0">
                <a:latin typeface="Gill Sans MT" pitchFamily="34" charset="0"/>
              </a:rPr>
              <a:t>Yet C-terminal tail in place.</a:t>
            </a:r>
          </a:p>
        </p:txBody>
      </p:sp>
      <p:pic>
        <p:nvPicPr>
          <p:cNvPr id="13" name="Picture 2">
            <a:extLst>
              <a:ext uri="{FF2B5EF4-FFF2-40B4-BE49-F238E27FC236}">
                <a16:creationId xmlns:a16="http://schemas.microsoft.com/office/drawing/2014/main" id="{4313068D-6294-7C43-B870-114EDE2934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249" r="63458" b="10848"/>
          <a:stretch/>
        </p:blipFill>
        <p:spPr bwMode="auto">
          <a:xfrm>
            <a:off x="-152400" y="3810000"/>
            <a:ext cx="3663846" cy="2209800"/>
          </a:xfrm>
          <a:prstGeom prst="rect">
            <a:avLst/>
          </a:prstGeom>
          <a:noFill/>
          <a:ln>
            <a:noFill/>
          </a:ln>
          <a:effectLst>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asellaDiTesto 1">
            <a:extLst>
              <a:ext uri="{FF2B5EF4-FFF2-40B4-BE49-F238E27FC236}">
                <a16:creationId xmlns:a16="http://schemas.microsoft.com/office/drawing/2014/main" id="{7EC8591C-3733-D643-8FA1-BA6FC29CDA92}"/>
              </a:ext>
            </a:extLst>
          </p:cNvPr>
          <p:cNvSpPr txBox="1"/>
          <p:nvPr/>
        </p:nvSpPr>
        <p:spPr>
          <a:xfrm>
            <a:off x="-2691" y="6512122"/>
            <a:ext cx="2694713" cy="307777"/>
          </a:xfrm>
          <a:prstGeom prst="rect">
            <a:avLst/>
          </a:prstGeom>
          <a:noFill/>
        </p:spPr>
        <p:txBody>
          <a:bodyPr wrap="none" rtlCol="0">
            <a:spAutoFit/>
          </a:bodyPr>
          <a:lstStyle/>
          <a:p>
            <a:r>
              <a:rPr lang="it-IT" sz="1400" dirty="0"/>
              <a:t>Giorgino et al., BBA MBD, 2019</a:t>
            </a:r>
            <a:endParaRPr lang="mr-IN" sz="1400" dirty="0"/>
          </a:p>
        </p:txBody>
      </p:sp>
    </p:spTree>
    <p:extLst>
      <p:ext uri="{BB962C8B-B14F-4D97-AF65-F5344CB8AC3E}">
        <p14:creationId xmlns:p14="http://schemas.microsoft.com/office/powerpoint/2010/main" val="164913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2-6H1F-spin" descr="G2-6H1F-spin">
            <a:hlinkClick r:id="" action="ppaction://media"/>
            <a:extLst>
              <a:ext uri="{FF2B5EF4-FFF2-40B4-BE49-F238E27FC236}">
                <a16:creationId xmlns:a16="http://schemas.microsoft.com/office/drawing/2014/main" id="{5DB958FD-BF28-004F-85CA-E11C323189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313" t="9625" r="15927" b="8908"/>
          <a:stretch/>
        </p:blipFill>
        <p:spPr>
          <a:xfrm>
            <a:off x="6324600" y="966231"/>
            <a:ext cx="2640843" cy="5586969"/>
          </a:xfrm>
          <a:prstGeom prst="rect">
            <a:avLst/>
          </a:prstGeom>
        </p:spPr>
      </p:pic>
      <p:sp>
        <p:nvSpPr>
          <p:cNvPr id="3" name="CasellaDiTesto 2"/>
          <p:cNvSpPr txBox="1"/>
          <p:nvPr/>
        </p:nvSpPr>
        <p:spPr>
          <a:xfrm>
            <a:off x="228600" y="152400"/>
            <a:ext cx="2640842" cy="523220"/>
          </a:xfrm>
          <a:prstGeom prst="rect">
            <a:avLst/>
          </a:prstGeom>
          <a:noFill/>
        </p:spPr>
        <p:txBody>
          <a:bodyPr wrap="none" rtlCol="0">
            <a:spAutoFit/>
          </a:bodyPr>
          <a:lstStyle>
            <a:defPPr>
              <a:defRPr lang="it-IT"/>
            </a:defPPr>
            <a:lvl1pPr>
              <a:defRPr sz="2000">
                <a:latin typeface="Gill Sans MT" pitchFamily="34" charset="0"/>
              </a:defRPr>
            </a:lvl1pPr>
          </a:lstStyle>
          <a:p>
            <a:pPr algn="l"/>
            <a:r>
              <a:rPr lang="en-US" sz="2800" b="1" dirty="0"/>
              <a:t>Three puzzles!</a:t>
            </a:r>
            <a:endParaRPr lang="en-US" dirty="0"/>
          </a:p>
        </p:txBody>
      </p:sp>
      <p:sp>
        <p:nvSpPr>
          <p:cNvPr id="5" name="CasellaDiTesto 4"/>
          <p:cNvSpPr txBox="1"/>
          <p:nvPr/>
        </p:nvSpPr>
        <p:spPr>
          <a:xfrm>
            <a:off x="304800" y="1569705"/>
            <a:ext cx="3056766" cy="4419600"/>
          </a:xfrm>
          <a:prstGeom prst="roundRect">
            <a:avLst>
              <a:gd name="adj" fmla="val 7997"/>
            </a:avLst>
          </a:pr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pPr marL="457200" indent="-457200" algn="l">
              <a:spcAft>
                <a:spcPts val="1200"/>
              </a:spcAft>
              <a:buAutoNum type="arabicPeriod"/>
            </a:pPr>
            <a:r>
              <a:rPr lang="en-US" sz="2400" dirty="0">
                <a:solidFill>
                  <a:schemeClr val="tx1"/>
                </a:solidFill>
                <a:latin typeface="Gill Sans MT" pitchFamily="34" charset="0"/>
              </a:rPr>
              <a:t>WT and </a:t>
            </a:r>
            <a:r>
              <a:rPr lang="en-US" sz="2400" dirty="0">
                <a:solidFill>
                  <a:srgbClr val="FF0000"/>
                </a:solidFill>
                <a:latin typeface="Gill Sans MT" pitchFamily="34" charset="0"/>
              </a:rPr>
              <a:t>D187N</a:t>
            </a:r>
            <a:r>
              <a:rPr lang="en-US" sz="2400" dirty="0">
                <a:latin typeface="Gill Sans MT" pitchFamily="34" charset="0"/>
              </a:rPr>
              <a:t> are </a:t>
            </a:r>
            <a:r>
              <a:rPr lang="en-US" sz="2400" b="1" dirty="0">
                <a:latin typeface="Gill Sans MT" pitchFamily="34" charset="0"/>
              </a:rPr>
              <a:t>virtually</a:t>
            </a:r>
            <a:r>
              <a:rPr lang="en-US" sz="2400" dirty="0">
                <a:latin typeface="Gill Sans MT" pitchFamily="34" charset="0"/>
              </a:rPr>
              <a:t> </a:t>
            </a:r>
            <a:r>
              <a:rPr lang="en-US" sz="2400" b="1" dirty="0">
                <a:latin typeface="Gill Sans MT" pitchFamily="34" charset="0"/>
              </a:rPr>
              <a:t>identical</a:t>
            </a:r>
            <a:r>
              <a:rPr lang="en-US" sz="2400" dirty="0">
                <a:latin typeface="Gill Sans MT" pitchFamily="34" charset="0"/>
              </a:rPr>
              <a:t>*: same structure, different function</a:t>
            </a:r>
            <a:endParaRPr lang="en-US" sz="2400" b="1" dirty="0">
              <a:latin typeface="Gill Sans MT" pitchFamily="34" charset="0"/>
            </a:endParaRPr>
          </a:p>
          <a:p>
            <a:pPr marL="457200" indent="-457200" algn="l">
              <a:spcAft>
                <a:spcPts val="1200"/>
              </a:spcAft>
              <a:buAutoNum type="arabicPeriod"/>
            </a:pPr>
            <a:r>
              <a:rPr lang="en-US" sz="2400" dirty="0">
                <a:latin typeface="Gill Sans MT" pitchFamily="34" charset="0"/>
              </a:rPr>
              <a:t>Nb11 binds far from the </a:t>
            </a:r>
            <a:r>
              <a:rPr lang="en-US" sz="2400" dirty="0" err="1">
                <a:latin typeface="Gill Sans MT" pitchFamily="34" charset="0"/>
              </a:rPr>
              <a:t>furin</a:t>
            </a:r>
            <a:r>
              <a:rPr lang="en-US" sz="2400" dirty="0">
                <a:latin typeface="Gill Sans MT" pitchFamily="34" charset="0"/>
              </a:rPr>
              <a:t> </a:t>
            </a:r>
            <a:r>
              <a:rPr lang="en-US" sz="2400" dirty="0">
                <a:solidFill>
                  <a:srgbClr val="1D13FF"/>
                </a:solidFill>
                <a:latin typeface="Gill Sans MT" pitchFamily="34" charset="0"/>
              </a:rPr>
              <a:t>cleavage site</a:t>
            </a:r>
            <a:r>
              <a:rPr lang="mr-IN" sz="2400" dirty="0">
                <a:latin typeface="Gill Sans MT" pitchFamily="34" charset="0"/>
              </a:rPr>
              <a:t>…</a:t>
            </a:r>
            <a:endParaRPr lang="en-US" sz="2400" dirty="0">
              <a:latin typeface="Gill Sans MT" pitchFamily="34" charset="0"/>
            </a:endParaRPr>
          </a:p>
          <a:p>
            <a:pPr marL="457200" indent="-457200" algn="l">
              <a:spcAft>
                <a:spcPts val="1200"/>
              </a:spcAft>
              <a:buAutoNum type="arabicPeriod"/>
            </a:pPr>
            <a:r>
              <a:rPr lang="mr-IN" sz="2400" dirty="0">
                <a:latin typeface="Gill Sans MT" pitchFamily="34" charset="0"/>
              </a:rPr>
              <a:t>…</a:t>
            </a:r>
            <a:r>
              <a:rPr lang="it-IT" sz="2400" dirty="0">
                <a:latin typeface="Gill Sans MT" pitchFamily="34" charset="0"/>
              </a:rPr>
              <a:t>a</a:t>
            </a:r>
            <a:r>
              <a:rPr lang="en-US" sz="2400" dirty="0" err="1">
                <a:latin typeface="Gill Sans MT" pitchFamily="34" charset="0"/>
              </a:rPr>
              <a:t>nd</a:t>
            </a:r>
            <a:r>
              <a:rPr lang="en-US" sz="2400" dirty="0">
                <a:latin typeface="Gill Sans MT" pitchFamily="34" charset="0"/>
              </a:rPr>
              <a:t> far from the </a:t>
            </a:r>
            <a:r>
              <a:rPr lang="en-US" sz="2400" dirty="0">
                <a:solidFill>
                  <a:schemeClr val="accent3">
                    <a:lumMod val="50000"/>
                  </a:schemeClr>
                </a:solidFill>
                <a:latin typeface="Gill Sans MT" pitchFamily="34" charset="0"/>
              </a:rPr>
              <a:t>Ca</a:t>
            </a:r>
            <a:r>
              <a:rPr lang="en-US" sz="2400" baseline="30000" dirty="0">
                <a:solidFill>
                  <a:schemeClr val="accent3">
                    <a:lumMod val="50000"/>
                  </a:schemeClr>
                </a:solidFill>
                <a:latin typeface="Gill Sans MT" pitchFamily="34" charset="0"/>
              </a:rPr>
              <a:t>2+</a:t>
            </a:r>
            <a:r>
              <a:rPr lang="en-US" sz="2400" dirty="0">
                <a:solidFill>
                  <a:schemeClr val="accent3">
                    <a:lumMod val="50000"/>
                  </a:schemeClr>
                </a:solidFill>
                <a:latin typeface="Gill Sans MT" pitchFamily="34" charset="0"/>
              </a:rPr>
              <a:t> ion</a:t>
            </a:r>
          </a:p>
        </p:txBody>
      </p:sp>
      <p:sp>
        <p:nvSpPr>
          <p:cNvPr id="8" name="CasellaDiTesto 1">
            <a:extLst>
              <a:ext uri="{FF2B5EF4-FFF2-40B4-BE49-F238E27FC236}">
                <a16:creationId xmlns:a16="http://schemas.microsoft.com/office/drawing/2014/main" id="{FD202B22-BBEA-D147-BDA4-9AD1C056D4E3}"/>
              </a:ext>
            </a:extLst>
          </p:cNvPr>
          <p:cNvSpPr txBox="1"/>
          <p:nvPr/>
        </p:nvSpPr>
        <p:spPr>
          <a:xfrm>
            <a:off x="3843318" y="400162"/>
            <a:ext cx="4560835" cy="338554"/>
          </a:xfrm>
          <a:prstGeom prst="rect">
            <a:avLst/>
          </a:prstGeom>
          <a:noFill/>
        </p:spPr>
        <p:txBody>
          <a:bodyPr wrap="square" rtlCol="0">
            <a:spAutoFit/>
          </a:bodyPr>
          <a:lstStyle/>
          <a:p>
            <a:r>
              <a:rPr lang="en-US" sz="1600" i="1" dirty="0">
                <a:latin typeface="Gill Sans MT" pitchFamily="34" charset="0"/>
              </a:rPr>
              <a:t>WT:Nb11 complex compared to D187N:Nb11. </a:t>
            </a:r>
          </a:p>
        </p:txBody>
      </p:sp>
      <p:sp>
        <p:nvSpPr>
          <p:cNvPr id="9" name="CasellaDiTesto 3">
            <a:extLst>
              <a:ext uri="{FF2B5EF4-FFF2-40B4-BE49-F238E27FC236}">
                <a16:creationId xmlns:a16="http://schemas.microsoft.com/office/drawing/2014/main" id="{C77D7815-A654-6042-BFD4-F108505A2524}"/>
              </a:ext>
            </a:extLst>
          </p:cNvPr>
          <p:cNvSpPr txBox="1"/>
          <p:nvPr/>
        </p:nvSpPr>
        <p:spPr>
          <a:xfrm>
            <a:off x="3482893" y="6338961"/>
            <a:ext cx="2384533" cy="338554"/>
          </a:xfrm>
          <a:prstGeom prst="rect">
            <a:avLst/>
          </a:prstGeom>
          <a:noFill/>
        </p:spPr>
        <p:txBody>
          <a:bodyPr wrap="square" rtlCol="0">
            <a:spAutoFit/>
          </a:bodyPr>
          <a:lstStyle/>
          <a:p>
            <a:r>
              <a:rPr lang="en-US" sz="1600" dirty="0">
                <a:latin typeface="Gill Sans MT" pitchFamily="34" charset="0"/>
              </a:rPr>
              <a:t>WT:  4S10,  2.6 Å</a:t>
            </a:r>
          </a:p>
        </p:txBody>
      </p:sp>
      <p:pic>
        <p:nvPicPr>
          <p:cNvPr id="10" name="G2-4S10-spin" descr="G2-4S10-spin">
            <a:hlinkClick r:id="" action="ppaction://media"/>
            <a:extLst>
              <a:ext uri="{FF2B5EF4-FFF2-40B4-BE49-F238E27FC236}">
                <a16:creationId xmlns:a16="http://schemas.microsoft.com/office/drawing/2014/main" id="{0FE53E25-158F-FF43-BC9A-FB178C8B418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7711" r="32390"/>
          <a:stretch/>
        </p:blipFill>
        <p:spPr>
          <a:xfrm>
            <a:off x="3482893" y="1109272"/>
            <a:ext cx="2640843" cy="5113212"/>
          </a:xfrm>
          <a:prstGeom prst="rect">
            <a:avLst/>
          </a:prstGeom>
        </p:spPr>
      </p:pic>
      <p:sp>
        <p:nvSpPr>
          <p:cNvPr id="11" name="CasellaDiTesto 3">
            <a:extLst>
              <a:ext uri="{FF2B5EF4-FFF2-40B4-BE49-F238E27FC236}">
                <a16:creationId xmlns:a16="http://schemas.microsoft.com/office/drawing/2014/main" id="{FF9390D2-0ACA-A946-8D23-60F0832F1425}"/>
              </a:ext>
            </a:extLst>
          </p:cNvPr>
          <p:cNvSpPr txBox="1"/>
          <p:nvPr/>
        </p:nvSpPr>
        <p:spPr>
          <a:xfrm>
            <a:off x="6445927" y="6335801"/>
            <a:ext cx="2384533" cy="338554"/>
          </a:xfrm>
          <a:prstGeom prst="rect">
            <a:avLst/>
          </a:prstGeom>
          <a:noFill/>
        </p:spPr>
        <p:txBody>
          <a:bodyPr wrap="square" rtlCol="0">
            <a:spAutoFit/>
          </a:bodyPr>
          <a:lstStyle/>
          <a:p>
            <a:r>
              <a:rPr lang="en-US" sz="1600" dirty="0">
                <a:latin typeface="Gill Sans MT" pitchFamily="34" charset="0"/>
              </a:rPr>
              <a:t>D187N:  </a:t>
            </a:r>
            <a:r>
              <a:rPr lang="en-US" sz="1600" b="1" dirty="0">
                <a:solidFill>
                  <a:srgbClr val="FF0000"/>
                </a:solidFill>
                <a:latin typeface="Gill Sans MT" pitchFamily="34" charset="0"/>
              </a:rPr>
              <a:t>6H1F</a:t>
            </a:r>
            <a:r>
              <a:rPr lang="en-US" sz="1600" dirty="0">
                <a:latin typeface="Gill Sans MT" pitchFamily="34" charset="0"/>
              </a:rPr>
              <a:t>,  1.9 Å</a:t>
            </a:r>
          </a:p>
        </p:txBody>
      </p:sp>
      <p:sp>
        <p:nvSpPr>
          <p:cNvPr id="12" name="TextBox 11">
            <a:extLst>
              <a:ext uri="{FF2B5EF4-FFF2-40B4-BE49-F238E27FC236}">
                <a16:creationId xmlns:a16="http://schemas.microsoft.com/office/drawing/2014/main" id="{A5FCA8F1-3424-B743-ADD0-189786B7D030}"/>
              </a:ext>
            </a:extLst>
          </p:cNvPr>
          <p:cNvSpPr txBox="1"/>
          <p:nvPr/>
        </p:nvSpPr>
        <p:spPr>
          <a:xfrm>
            <a:off x="762597" y="6335801"/>
            <a:ext cx="1980029" cy="338554"/>
          </a:xfrm>
          <a:prstGeom prst="rect">
            <a:avLst/>
          </a:prstGeom>
          <a:noFill/>
        </p:spPr>
        <p:txBody>
          <a:bodyPr wrap="none" rtlCol="0">
            <a:spAutoFit/>
          </a:bodyPr>
          <a:lstStyle/>
          <a:p>
            <a:r>
              <a:rPr lang="en-IT" sz="1600" dirty="0">
                <a:latin typeface="Gill Sans MT" pitchFamily="34" charset="0"/>
              </a:rPr>
              <a:t>* Except Ca</a:t>
            </a:r>
            <a:r>
              <a:rPr lang="en-IT" sz="1600" baseline="30000" dirty="0">
                <a:latin typeface="Gill Sans MT" pitchFamily="34" charset="0"/>
              </a:rPr>
              <a:t>2+</a:t>
            </a:r>
            <a:r>
              <a:rPr lang="en-IT" sz="1600" dirty="0">
                <a:latin typeface="Gill Sans MT" pitchFamily="34" charset="0"/>
              </a:rPr>
              <a:t> binding</a:t>
            </a:r>
          </a:p>
        </p:txBody>
      </p:sp>
    </p:spTree>
    <p:extLst>
      <p:ext uri="{BB962C8B-B14F-4D97-AF65-F5344CB8AC3E}">
        <p14:creationId xmlns:p14="http://schemas.microsoft.com/office/powerpoint/2010/main" val="30265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0"/>
                                        </p:tgtEl>
                                      </p:cBhvr>
                                    </p:cmd>
                                  </p:childTnLst>
                                </p:cTn>
                              </p:par>
                            </p:childTnLst>
                          </p:cTn>
                        </p:par>
                        <p:par>
                          <p:cTn id="7" fill="hold">
                            <p:stCondLst>
                              <p:cond delay="14400"/>
                            </p:stCondLst>
                            <p:childTnLst>
                              <p:par>
                                <p:cTn id="8" presetID="1" presetClass="mediacall" presetSubtype="0" fill="hold" nodeType="afterEffect">
                                  <p:stCondLst>
                                    <p:cond delay="0"/>
                                  </p:stCondLst>
                                  <p:childTnLst>
                                    <p:cmd type="call" cmd="playFrom(0.0)">
                                      <p:cBhvr>
                                        <p:cTn id="9" dur="14400"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video>
              <p:cMediaNode vol="80000">
                <p:cTn id="20" repeatCount="indefinite" fill="hold" display="0">
                  <p:stCondLst>
                    <p:cond delay="indefinite"/>
                  </p:stCondLst>
                </p:cTn>
                <p:tgtEl>
                  <p:spTgt spid="4"/>
                </p:tgtEl>
              </p:cMediaNode>
            </p:video>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EBFA13-A753-F749-A17A-3F17619B048B}"/>
              </a:ext>
            </a:extLst>
          </p:cNvPr>
          <p:cNvSpPr txBox="1"/>
          <p:nvPr/>
        </p:nvSpPr>
        <p:spPr>
          <a:xfrm>
            <a:off x="688442" y="1443841"/>
            <a:ext cx="7767115" cy="3970318"/>
          </a:xfrm>
          <a:prstGeom prst="rect">
            <a:avLst/>
          </a:prstGeom>
          <a:noFill/>
        </p:spPr>
        <p:txBody>
          <a:bodyPr wrap="square" rtlCol="0">
            <a:spAutoFit/>
          </a:bodyPr>
          <a:lstStyle/>
          <a:p>
            <a:r>
              <a:rPr lang="en-US" altLang="x-none" sz="2800" b="1" dirty="0">
                <a:latin typeface="Gill Sans MT" panose="020B0502020104020203" pitchFamily="34" charset="77"/>
              </a:rPr>
              <a:t>Part 1.   Motivation</a:t>
            </a:r>
            <a:r>
              <a:rPr lang="en-US" altLang="x-none" sz="2800" dirty="0">
                <a:latin typeface="Gill Sans MT" panose="020B0502020104020203" pitchFamily="34" charset="77"/>
              </a:rPr>
              <a:t> </a:t>
            </a:r>
            <a:br>
              <a:rPr lang="en-US" altLang="x-none" sz="2800" dirty="0">
                <a:latin typeface="Gill Sans MT" panose="020B0502020104020203" pitchFamily="34" charset="77"/>
              </a:rPr>
            </a:br>
            <a:r>
              <a:rPr lang="en-US" altLang="x-none" sz="2800" dirty="0">
                <a:latin typeface="Gill Sans MT" panose="020B0502020104020203" pitchFamily="34" charset="77"/>
              </a:rPr>
              <a:t>Finnish-type amyloidogenic gelsolin variant - </a:t>
            </a:r>
          </a:p>
          <a:p>
            <a:r>
              <a:rPr lang="en-US" altLang="x-none" sz="2800" dirty="0">
                <a:latin typeface="Gill Sans MT" panose="020B0502020104020203" pitchFamily="34" charset="77"/>
              </a:rPr>
              <a:t>an example of protein dynamics playing a role in proteotoxicity and drug design discovered by MD.</a:t>
            </a:r>
          </a:p>
          <a:p>
            <a:endParaRPr lang="en-US" altLang="x-none" sz="2800" dirty="0">
              <a:latin typeface="Gill Sans MT" panose="020B0502020104020203" pitchFamily="34" charset="77"/>
            </a:endParaRPr>
          </a:p>
          <a:p>
            <a:endParaRPr lang="en-US" altLang="x-none" sz="2800" dirty="0">
              <a:latin typeface="Gill Sans MT" panose="020B0502020104020203" pitchFamily="34" charset="77"/>
            </a:endParaRPr>
          </a:p>
          <a:p>
            <a:r>
              <a:rPr lang="en-US" altLang="x-none" sz="2800" b="1" dirty="0">
                <a:solidFill>
                  <a:schemeClr val="tx1">
                    <a:lumMod val="50000"/>
                    <a:lumOff val="50000"/>
                  </a:schemeClr>
                </a:solidFill>
                <a:latin typeface="Gill Sans MT" panose="020B0502020104020203" pitchFamily="34" charset="77"/>
              </a:rPr>
              <a:t>Part II.   Practice</a:t>
            </a:r>
          </a:p>
          <a:p>
            <a:r>
              <a:rPr lang="en-US" altLang="x-none" sz="2800" dirty="0">
                <a:solidFill>
                  <a:schemeClr val="tx1">
                    <a:lumMod val="50000"/>
                    <a:lumOff val="50000"/>
                  </a:schemeClr>
                </a:solidFill>
                <a:latin typeface="Gill Sans MT" panose="020B0502020104020203" pitchFamily="34" charset="77"/>
              </a:rPr>
              <a:t>MD analysis libraries: intro and reproduction of </a:t>
            </a:r>
            <a:br>
              <a:rPr lang="en-US" altLang="x-none" sz="2800" dirty="0">
                <a:solidFill>
                  <a:schemeClr val="tx1">
                    <a:lumMod val="50000"/>
                    <a:lumOff val="50000"/>
                  </a:schemeClr>
                </a:solidFill>
                <a:latin typeface="Gill Sans MT" panose="020B0502020104020203" pitchFamily="34" charset="77"/>
              </a:rPr>
            </a:br>
            <a:r>
              <a:rPr lang="en-US" altLang="x-none" sz="2800" dirty="0">
                <a:solidFill>
                  <a:schemeClr val="tx1">
                    <a:lumMod val="50000"/>
                    <a:lumOff val="50000"/>
                  </a:schemeClr>
                </a:solidFill>
                <a:latin typeface="Gill Sans MT" panose="020B0502020104020203" pitchFamily="34" charset="77"/>
              </a:rPr>
              <a:t>the analysis* shown in the paper.</a:t>
            </a:r>
          </a:p>
        </p:txBody>
      </p:sp>
      <p:pic>
        <p:nvPicPr>
          <p:cNvPr id="3" name="Graphic 2" descr="Head with gears">
            <a:extLst>
              <a:ext uri="{FF2B5EF4-FFF2-40B4-BE49-F238E27FC236}">
                <a16:creationId xmlns:a16="http://schemas.microsoft.com/office/drawing/2014/main" id="{BB038357-E733-EC43-AFDF-533F7AF667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1165" y="5414159"/>
            <a:ext cx="1152835" cy="1152835"/>
          </a:xfrm>
          <a:prstGeom prst="rect">
            <a:avLst/>
          </a:prstGeom>
        </p:spPr>
      </p:pic>
      <p:sp>
        <p:nvSpPr>
          <p:cNvPr id="4" name="Rectangle 3">
            <a:extLst>
              <a:ext uri="{FF2B5EF4-FFF2-40B4-BE49-F238E27FC236}">
                <a16:creationId xmlns:a16="http://schemas.microsoft.com/office/drawing/2014/main" id="{41B21AF7-9F0F-A94A-B02A-EA3BFE14AB6F}"/>
              </a:ext>
            </a:extLst>
          </p:cNvPr>
          <p:cNvSpPr/>
          <p:nvPr/>
        </p:nvSpPr>
        <p:spPr>
          <a:xfrm>
            <a:off x="6459977" y="5667410"/>
            <a:ext cx="1531188" cy="646331"/>
          </a:xfrm>
          <a:prstGeom prst="rect">
            <a:avLst/>
          </a:prstGeom>
        </p:spPr>
        <p:txBody>
          <a:bodyPr wrap="none">
            <a:spAutoFit/>
          </a:bodyPr>
          <a:lstStyle/>
          <a:p>
            <a:r>
              <a:rPr lang="en-US" altLang="x-none" dirty="0">
                <a:latin typeface="Gill Sans MT" panose="020B0502020104020203" pitchFamily="34" charset="77"/>
              </a:rPr>
              <a:t>* Marked with</a:t>
            </a:r>
            <a:br>
              <a:rPr lang="en-US" altLang="x-none" dirty="0">
                <a:latin typeface="Gill Sans MT" panose="020B0502020104020203" pitchFamily="34" charset="77"/>
              </a:rPr>
            </a:br>
            <a:r>
              <a:rPr lang="en-US" altLang="x-none" dirty="0">
                <a:latin typeface="Gill Sans MT" panose="020B0502020104020203" pitchFamily="34" charset="77"/>
              </a:rPr>
              <a:t>this symbol </a:t>
            </a:r>
            <a:r>
              <a:rPr lang="en-US" altLang="x-none" dirty="0">
                <a:latin typeface="Gill Sans MT" panose="020B0502020104020203" pitchFamily="34" charset="77"/>
                <a:sym typeface="Wingdings" pitchFamily="2" charset="2"/>
              </a:rPr>
              <a:t></a:t>
            </a:r>
            <a:endParaRPr lang="en-IT" dirty="0"/>
          </a:p>
        </p:txBody>
      </p:sp>
    </p:spTree>
    <p:extLst>
      <p:ext uri="{BB962C8B-B14F-4D97-AF65-F5344CB8AC3E}">
        <p14:creationId xmlns:p14="http://schemas.microsoft.com/office/powerpoint/2010/main" val="176862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G2 + Nb → </a:t>
            </a:r>
            <a:br>
              <a:rPr lang="it-IT" dirty="0"/>
            </a:br>
            <a:r>
              <a:rPr lang="it-IT" dirty="0" err="1"/>
              <a:t>modulation</a:t>
            </a:r>
            <a:r>
              <a:rPr lang="it-IT" dirty="0"/>
              <a:t> of the </a:t>
            </a:r>
            <a:br>
              <a:rPr lang="it-IT" dirty="0"/>
            </a:br>
            <a:r>
              <a:rPr lang="it-IT" dirty="0" err="1"/>
              <a:t>conformational</a:t>
            </a:r>
            <a:br>
              <a:rPr lang="it-IT" dirty="0"/>
            </a:br>
            <a:r>
              <a:rPr lang="it-IT" dirty="0"/>
              <a:t>ensemble</a:t>
            </a:r>
            <a:endParaRPr lang="en-US" dirty="0"/>
          </a:p>
        </p:txBody>
      </p:sp>
    </p:spTree>
    <p:extLst>
      <p:ext uri="{BB962C8B-B14F-4D97-AF65-F5344CB8AC3E}">
        <p14:creationId xmlns:p14="http://schemas.microsoft.com/office/powerpoint/2010/main" val="2843491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9D94B7-6FFD-3F49-AF93-C88FA8E85362}"/>
              </a:ext>
            </a:extLst>
          </p:cNvPr>
          <p:cNvGrpSpPr/>
          <p:nvPr/>
        </p:nvGrpSpPr>
        <p:grpSpPr>
          <a:xfrm>
            <a:off x="4669899" y="1688916"/>
            <a:ext cx="3909551" cy="5029200"/>
            <a:chOff x="-27569" y="287923"/>
            <a:chExt cx="4751969" cy="6112877"/>
          </a:xfrm>
        </p:grpSpPr>
        <p:pic>
          <p:nvPicPr>
            <p:cNvPr id="6146" name="Picture 2" descr="Z:\home\toni\work\gelsolin-D187N-paper\5-figures\box_bl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90" y="287923"/>
              <a:ext cx="4589110" cy="58674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ttore 2 2"/>
            <p:cNvCxnSpPr/>
            <p:nvPr/>
          </p:nvCxnSpPr>
          <p:spPr>
            <a:xfrm flipV="1">
              <a:off x="1506890" y="5621923"/>
              <a:ext cx="2667000" cy="6096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 name="CasellaDiTesto 4"/>
            <p:cNvSpPr txBox="1"/>
            <p:nvPr/>
          </p:nvSpPr>
          <p:spPr>
            <a:xfrm>
              <a:off x="-27569" y="3221623"/>
              <a:ext cx="686406" cy="338554"/>
            </a:xfrm>
            <a:prstGeom prst="rect">
              <a:avLst/>
            </a:prstGeom>
            <a:noFill/>
          </p:spPr>
          <p:txBody>
            <a:bodyPr wrap="none" rtlCol="0">
              <a:spAutoFit/>
            </a:bodyPr>
            <a:lstStyle/>
            <a:p>
              <a:r>
                <a:rPr lang="en-US" sz="1600" dirty="0">
                  <a:latin typeface="Gill Sans MT" pitchFamily="34" charset="0"/>
                </a:rPr>
                <a:t>105 Å</a:t>
              </a:r>
            </a:p>
          </p:txBody>
        </p:sp>
        <p:cxnSp>
          <p:nvCxnSpPr>
            <p:cNvPr id="7" name="Connettore 2 6"/>
            <p:cNvCxnSpPr/>
            <p:nvPr/>
          </p:nvCxnSpPr>
          <p:spPr>
            <a:xfrm flipH="1" flipV="1">
              <a:off x="897290" y="5240923"/>
              <a:ext cx="342900" cy="9144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 name="CasellaDiTesto 10"/>
            <p:cNvSpPr txBox="1"/>
            <p:nvPr/>
          </p:nvSpPr>
          <p:spPr>
            <a:xfrm>
              <a:off x="389677" y="5689796"/>
              <a:ext cx="583813" cy="338554"/>
            </a:xfrm>
            <a:prstGeom prst="rect">
              <a:avLst/>
            </a:prstGeom>
            <a:noFill/>
          </p:spPr>
          <p:txBody>
            <a:bodyPr wrap="none" rtlCol="0">
              <a:spAutoFit/>
            </a:bodyPr>
            <a:lstStyle/>
            <a:p>
              <a:r>
                <a:rPr lang="en-US" sz="1600" dirty="0">
                  <a:latin typeface="Gill Sans MT" pitchFamily="34" charset="0"/>
                </a:rPr>
                <a:t>62 Å</a:t>
              </a:r>
            </a:p>
          </p:txBody>
        </p:sp>
        <p:cxnSp>
          <p:nvCxnSpPr>
            <p:cNvPr id="12" name="Connettore 2 11"/>
            <p:cNvCxnSpPr/>
            <p:nvPr/>
          </p:nvCxnSpPr>
          <p:spPr>
            <a:xfrm>
              <a:off x="580177" y="973723"/>
              <a:ext cx="240913" cy="4114800"/>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CasellaDiTesto 15"/>
            <p:cNvSpPr txBox="1"/>
            <p:nvPr/>
          </p:nvSpPr>
          <p:spPr>
            <a:xfrm>
              <a:off x="2777386" y="6062246"/>
              <a:ext cx="583814" cy="338554"/>
            </a:xfrm>
            <a:prstGeom prst="rect">
              <a:avLst/>
            </a:prstGeom>
            <a:noFill/>
          </p:spPr>
          <p:txBody>
            <a:bodyPr wrap="none" rtlCol="0">
              <a:spAutoFit/>
            </a:bodyPr>
            <a:lstStyle/>
            <a:p>
              <a:r>
                <a:rPr lang="en-US" sz="1600" dirty="0">
                  <a:latin typeface="Gill Sans MT" pitchFamily="34" charset="0"/>
                </a:rPr>
                <a:t>67 Å</a:t>
              </a:r>
            </a:p>
          </p:txBody>
        </p:sp>
      </p:grpSp>
      <p:sp>
        <p:nvSpPr>
          <p:cNvPr id="9" name="CasellaDiTesto 8"/>
          <p:cNvSpPr txBox="1"/>
          <p:nvPr/>
        </p:nvSpPr>
        <p:spPr>
          <a:xfrm>
            <a:off x="500784" y="275915"/>
            <a:ext cx="7957415" cy="1985159"/>
          </a:xfrm>
          <a:prstGeom prst="rect">
            <a:avLst/>
          </a:prstGeom>
          <a:noFill/>
        </p:spPr>
        <p:txBody>
          <a:bodyPr wrap="square" rtlCol="0">
            <a:spAutoFit/>
          </a:bodyPr>
          <a:lstStyle>
            <a:defPPr>
              <a:defRPr lang="it-IT"/>
            </a:defPPr>
            <a:lvl1pPr>
              <a:defRPr sz="2000">
                <a:latin typeface="Gill Sans MT" pitchFamily="34" charset="0"/>
              </a:defRPr>
            </a:lvl1pPr>
          </a:lstStyle>
          <a:p>
            <a:pPr marL="342900" indent="-342900" algn="l">
              <a:spcBef>
                <a:spcPts val="600"/>
              </a:spcBef>
              <a:tabLst>
                <a:tab pos="4572000" algn="l"/>
              </a:tabLst>
            </a:pPr>
            <a:r>
              <a:rPr lang="en-US" sz="2800" b="1" dirty="0"/>
              <a:t>GSN </a:t>
            </a:r>
            <a:r>
              <a:rPr lang="en-US" sz="2800" b="1" dirty="0">
                <a:solidFill>
                  <a:schemeClr val="accent2"/>
                </a:solidFill>
              </a:rPr>
              <a:t>± Nb11 </a:t>
            </a:r>
            <a:r>
              <a:rPr lang="en-US" sz="2800" b="1" dirty="0"/>
              <a:t>MD simulations</a:t>
            </a:r>
          </a:p>
          <a:p>
            <a:pPr marL="342900" indent="-342900" algn="l">
              <a:spcBef>
                <a:spcPts val="600"/>
              </a:spcBef>
              <a:buFont typeface="Arial"/>
              <a:buChar char="•"/>
              <a:tabLst>
                <a:tab pos="4572000" algn="l"/>
              </a:tabLst>
            </a:pPr>
            <a:r>
              <a:rPr lang="en-US" dirty="0"/>
              <a:t>Unbiased sampling @300 °K	CHARMM36</a:t>
            </a:r>
          </a:p>
          <a:p>
            <a:pPr marL="342900" indent="-342900" algn="l">
              <a:spcBef>
                <a:spcPts val="600"/>
              </a:spcBef>
              <a:buFont typeface="Arial"/>
              <a:buChar char="•"/>
              <a:tabLst>
                <a:tab pos="4572000" algn="l"/>
              </a:tabLst>
            </a:pPr>
            <a:r>
              <a:rPr lang="en-US" dirty="0"/>
              <a:t>100 mM NaCl	~3 </a:t>
            </a:r>
            <a:r>
              <a:rPr lang="en-US" dirty="0" err="1"/>
              <a:t>μs</a:t>
            </a:r>
            <a:r>
              <a:rPr lang="en-US" dirty="0"/>
              <a:t> tot.   ~25k/</a:t>
            </a:r>
            <a:r>
              <a:rPr lang="en-US" dirty="0">
                <a:solidFill>
                  <a:schemeClr val="accent2"/>
                </a:solidFill>
              </a:rPr>
              <a:t>43k atoms</a:t>
            </a:r>
            <a:endParaRPr lang="en-US" i="1" dirty="0"/>
          </a:p>
          <a:p>
            <a:pPr marL="342900" indent="-342900" algn="l">
              <a:spcBef>
                <a:spcPts val="600"/>
              </a:spcBef>
              <a:buFont typeface="Arial"/>
              <a:buChar char="•"/>
              <a:tabLst>
                <a:tab pos="4572000" algn="l"/>
              </a:tabLst>
            </a:pPr>
            <a:r>
              <a:rPr lang="en-US" dirty="0">
                <a:solidFill>
                  <a:srgbClr val="C0504D"/>
                </a:solidFill>
              </a:rPr>
              <a:t>Harmonic restraints:</a:t>
            </a:r>
            <a:br>
              <a:rPr lang="en-US" dirty="0">
                <a:solidFill>
                  <a:srgbClr val="C0504D"/>
                </a:solidFill>
              </a:rPr>
            </a:br>
            <a:r>
              <a:rPr lang="en-US" dirty="0">
                <a:solidFill>
                  <a:srgbClr val="C0504D"/>
                </a:solidFill>
              </a:rPr>
              <a:t>SS Nb1 @ 0.03 kcal/mol/Å</a:t>
            </a:r>
            <a:r>
              <a:rPr lang="en-US" baseline="30000" dirty="0">
                <a:solidFill>
                  <a:srgbClr val="C0504D"/>
                </a:solidFill>
              </a:rPr>
              <a:t>2</a:t>
            </a:r>
          </a:p>
        </p:txBody>
      </p:sp>
      <p:grpSp>
        <p:nvGrpSpPr>
          <p:cNvPr id="13" name="Group 12">
            <a:extLst>
              <a:ext uri="{FF2B5EF4-FFF2-40B4-BE49-F238E27FC236}">
                <a16:creationId xmlns:a16="http://schemas.microsoft.com/office/drawing/2014/main" id="{F461112B-0952-F541-906E-C972011FB6F9}"/>
              </a:ext>
            </a:extLst>
          </p:cNvPr>
          <p:cNvGrpSpPr/>
          <p:nvPr/>
        </p:nvGrpSpPr>
        <p:grpSpPr>
          <a:xfrm>
            <a:off x="710149" y="2514600"/>
            <a:ext cx="3262036" cy="3739216"/>
            <a:chOff x="4362450" y="1088023"/>
            <a:chExt cx="3971925" cy="4552950"/>
          </a:xfrm>
        </p:grpSpPr>
        <p:pic>
          <p:nvPicPr>
            <p:cNvPr id="14" name="Picture 3" descr="Z:\home\toni\work\gelsolin-D187N-paper\5-figures\box_no_nb_blur.png">
              <a:extLst>
                <a:ext uri="{FF2B5EF4-FFF2-40B4-BE49-F238E27FC236}">
                  <a16:creationId xmlns:a16="http://schemas.microsoft.com/office/drawing/2014/main" id="{4F36D583-2118-154E-95D1-07E7229190E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725" t="21101" r="6648" b="14079"/>
            <a:stretch/>
          </p:blipFill>
          <p:spPr bwMode="auto">
            <a:xfrm>
              <a:off x="4362450" y="1088023"/>
              <a:ext cx="3971925" cy="42957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ttore 2 19">
              <a:extLst>
                <a:ext uri="{FF2B5EF4-FFF2-40B4-BE49-F238E27FC236}">
                  <a16:creationId xmlns:a16="http://schemas.microsoft.com/office/drawing/2014/main" id="{DFEE2BFB-AED2-D544-9333-B218BB214BE6}"/>
                </a:ext>
              </a:extLst>
            </p:cNvPr>
            <p:cNvCxnSpPr/>
            <p:nvPr/>
          </p:nvCxnSpPr>
          <p:spPr>
            <a:xfrm flipV="1">
              <a:off x="4991100" y="4878973"/>
              <a:ext cx="3048000" cy="668923"/>
            </a:xfrm>
            <a:prstGeom prst="straightConnector1">
              <a:avLst/>
            </a:prstGeom>
            <a:ln>
              <a:solidFill>
                <a:schemeClr val="accent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CasellaDiTesto 20">
              <a:extLst>
                <a:ext uri="{FF2B5EF4-FFF2-40B4-BE49-F238E27FC236}">
                  <a16:creationId xmlns:a16="http://schemas.microsoft.com/office/drawing/2014/main" id="{ADFB6975-8506-9841-B6AF-7A650CAAC19F}"/>
                </a:ext>
              </a:extLst>
            </p:cNvPr>
            <p:cNvSpPr txBox="1"/>
            <p:nvPr/>
          </p:nvSpPr>
          <p:spPr>
            <a:xfrm>
              <a:off x="6335713" y="5302419"/>
              <a:ext cx="841763" cy="338554"/>
            </a:xfrm>
            <a:prstGeom prst="rect">
              <a:avLst/>
            </a:prstGeom>
            <a:noFill/>
          </p:spPr>
          <p:txBody>
            <a:bodyPr wrap="none" rtlCol="0">
              <a:spAutoFit/>
            </a:bodyPr>
            <a:lstStyle/>
            <a:p>
              <a:r>
                <a:rPr lang="en-US" sz="1600" dirty="0">
                  <a:latin typeface="Gill Sans MT" pitchFamily="34" charset="0"/>
                </a:rPr>
                <a:t>(65 </a:t>
              </a:r>
              <a:r>
                <a:rPr lang="en-US" sz="1600" dirty="0" err="1">
                  <a:latin typeface="Gill Sans MT" pitchFamily="34" charset="0"/>
                </a:rPr>
                <a:t>Å</a:t>
              </a:r>
              <a:r>
                <a:rPr lang="en-US" sz="1600" dirty="0">
                  <a:latin typeface="Gill Sans MT" pitchFamily="34" charset="0"/>
                </a:rPr>
                <a:t>) </a:t>
              </a:r>
              <a:r>
                <a:rPr lang="en-US" sz="1600" baseline="30000" dirty="0">
                  <a:latin typeface="Gill Sans MT" pitchFamily="34" charset="0"/>
                </a:rPr>
                <a:t>3</a:t>
              </a:r>
            </a:p>
          </p:txBody>
        </p:sp>
        <p:sp>
          <p:nvSpPr>
            <p:cNvPr id="18" name="CasellaDiTesto 3">
              <a:extLst>
                <a:ext uri="{FF2B5EF4-FFF2-40B4-BE49-F238E27FC236}">
                  <a16:creationId xmlns:a16="http://schemas.microsoft.com/office/drawing/2014/main" id="{82B23426-4AD0-E144-9690-7AB0ADC4B5AC}"/>
                </a:ext>
              </a:extLst>
            </p:cNvPr>
            <p:cNvSpPr txBox="1"/>
            <p:nvPr/>
          </p:nvSpPr>
          <p:spPr>
            <a:xfrm>
              <a:off x="7100421" y="2006024"/>
              <a:ext cx="671979" cy="584776"/>
            </a:xfrm>
            <a:prstGeom prst="rect">
              <a:avLst/>
            </a:prstGeom>
            <a:noFill/>
          </p:spPr>
          <p:txBody>
            <a:bodyPr wrap="none" rtlCol="0">
              <a:spAutoFit/>
            </a:bodyPr>
            <a:lstStyle/>
            <a:p>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15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Å</a:t>
              </a:r>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 </a:t>
              </a:r>
              <a:b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br>
              <a:r>
                <a:rPr lang="it-IT"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Gill Sans MT" pitchFamily="34" charset="0"/>
                </a:rPr>
                <a:t>buffer</a:t>
              </a:r>
            </a:p>
          </p:txBody>
        </p:sp>
        <p:cxnSp>
          <p:nvCxnSpPr>
            <p:cNvPr id="19" name="Connettore 2 6">
              <a:extLst>
                <a:ext uri="{FF2B5EF4-FFF2-40B4-BE49-F238E27FC236}">
                  <a16:creationId xmlns:a16="http://schemas.microsoft.com/office/drawing/2014/main" id="{9B0E8611-C73E-1E4D-AD9C-CDBBA3677443}"/>
                </a:ext>
              </a:extLst>
            </p:cNvPr>
            <p:cNvCxnSpPr/>
            <p:nvPr/>
          </p:nvCxnSpPr>
          <p:spPr>
            <a:xfrm>
              <a:off x="6934200" y="2743200"/>
              <a:ext cx="914400" cy="0"/>
            </a:xfrm>
            <a:prstGeom prst="straightConnector1">
              <a:avLst/>
            </a:prstGeom>
            <a:ln>
              <a:solidFill>
                <a:schemeClr val="tx1">
                  <a:lumMod val="85000"/>
                  <a:lumOff val="15000"/>
                </a:schemeClr>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940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52400" y="86380"/>
            <a:ext cx="25908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MD results</a:t>
            </a:r>
            <a:endParaRPr lang="en-US" dirty="0"/>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6522" b="1"/>
          <a:stretch/>
        </p:blipFill>
        <p:spPr bwMode="auto">
          <a:xfrm>
            <a:off x="1305578" y="762000"/>
            <a:ext cx="6986588"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3DF9FED7-B714-AD4D-A248-F0ACBBBA5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667000"/>
            <a:ext cx="8305800" cy="4152900"/>
          </a:xfrm>
          <a:prstGeom prst="rect">
            <a:avLst/>
          </a:prstGeom>
        </p:spPr>
      </p:pic>
      <p:cxnSp>
        <p:nvCxnSpPr>
          <p:cNvPr id="4" name="Straight Arrow Connector 3">
            <a:extLst>
              <a:ext uri="{FF2B5EF4-FFF2-40B4-BE49-F238E27FC236}">
                <a16:creationId xmlns:a16="http://schemas.microsoft.com/office/drawing/2014/main" id="{4B65EC76-4A37-1549-968E-87FEB8530FCC}"/>
              </a:ext>
            </a:extLst>
          </p:cNvPr>
          <p:cNvCxnSpPr>
            <a:cxnSpLocks/>
          </p:cNvCxnSpPr>
          <p:nvPr/>
        </p:nvCxnSpPr>
        <p:spPr>
          <a:xfrm>
            <a:off x="4038600" y="5105400"/>
            <a:ext cx="609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98E377F-814A-D440-A11C-8B3BFDEB7306}"/>
              </a:ext>
            </a:extLst>
          </p:cNvPr>
          <p:cNvCxnSpPr>
            <a:cxnSpLocks/>
          </p:cNvCxnSpPr>
          <p:nvPr/>
        </p:nvCxnSpPr>
        <p:spPr>
          <a:xfrm>
            <a:off x="4038600" y="5715000"/>
            <a:ext cx="6078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6900168-29E7-0D4B-B2C4-1B813AEDEE61}"/>
              </a:ext>
            </a:extLst>
          </p:cNvPr>
          <p:cNvSpPr txBox="1"/>
          <p:nvPr/>
        </p:nvSpPr>
        <p:spPr>
          <a:xfrm>
            <a:off x="4724400" y="4936123"/>
            <a:ext cx="370614" cy="338554"/>
          </a:xfrm>
          <a:prstGeom prst="rect">
            <a:avLst/>
          </a:prstGeom>
          <a:solidFill>
            <a:schemeClr val="bg1">
              <a:alpha val="71000"/>
            </a:schemeClr>
          </a:solidFill>
        </p:spPr>
        <p:txBody>
          <a:bodyPr wrap="none" rtlCol="0">
            <a:spAutoFit/>
          </a:bodyPr>
          <a:lstStyle/>
          <a:p>
            <a:r>
              <a:rPr lang="en-IT" sz="1600" dirty="0">
                <a:latin typeface="Gill Sans MT" pitchFamily="34" charset="0"/>
              </a:rPr>
              <a:t>α</a:t>
            </a:r>
            <a:r>
              <a:rPr lang="en-IT" sz="1600" baseline="-25000" dirty="0">
                <a:latin typeface="Gill Sans MT" pitchFamily="34" charset="0"/>
              </a:rPr>
              <a:t>2</a:t>
            </a:r>
          </a:p>
        </p:txBody>
      </p:sp>
      <p:sp>
        <p:nvSpPr>
          <p:cNvPr id="11" name="TextBox 10">
            <a:extLst>
              <a:ext uri="{FF2B5EF4-FFF2-40B4-BE49-F238E27FC236}">
                <a16:creationId xmlns:a16="http://schemas.microsoft.com/office/drawing/2014/main" id="{9F4D6D84-E326-8A4E-9EBA-3B69AF89A791}"/>
              </a:ext>
            </a:extLst>
          </p:cNvPr>
          <p:cNvSpPr txBox="1"/>
          <p:nvPr/>
        </p:nvSpPr>
        <p:spPr>
          <a:xfrm>
            <a:off x="4724400" y="5545723"/>
            <a:ext cx="370614" cy="338554"/>
          </a:xfrm>
          <a:prstGeom prst="rect">
            <a:avLst/>
          </a:prstGeom>
          <a:solidFill>
            <a:schemeClr val="bg1">
              <a:alpha val="71000"/>
            </a:schemeClr>
          </a:solidFill>
        </p:spPr>
        <p:txBody>
          <a:bodyPr wrap="none" rtlCol="0">
            <a:spAutoFit/>
          </a:bodyPr>
          <a:lstStyle/>
          <a:p>
            <a:r>
              <a:rPr lang="en-IT" sz="1600" dirty="0">
                <a:latin typeface="Gill Sans MT" pitchFamily="34" charset="0"/>
              </a:rPr>
              <a:t>α</a:t>
            </a:r>
            <a:r>
              <a:rPr lang="en-IT" sz="1600" baseline="-25000" dirty="0">
                <a:latin typeface="Gill Sans MT" pitchFamily="34" charset="0"/>
              </a:rPr>
              <a:t>0</a:t>
            </a:r>
          </a:p>
        </p:txBody>
      </p:sp>
      <p:pic>
        <p:nvPicPr>
          <p:cNvPr id="5" name="Graphic 4" descr="Head with gears">
            <a:extLst>
              <a:ext uri="{FF2B5EF4-FFF2-40B4-BE49-F238E27FC236}">
                <a16:creationId xmlns:a16="http://schemas.microsoft.com/office/drawing/2014/main" id="{D6E61A26-160C-B44A-B028-7B5A0EB820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38422" y="152399"/>
            <a:ext cx="1152835" cy="1152835"/>
          </a:xfrm>
          <a:prstGeom prst="rect">
            <a:avLst/>
          </a:prstGeom>
        </p:spPr>
      </p:pic>
    </p:spTree>
    <p:extLst>
      <p:ext uri="{BB962C8B-B14F-4D97-AF65-F5344CB8AC3E}">
        <p14:creationId xmlns:p14="http://schemas.microsoft.com/office/powerpoint/2010/main" val="19318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48768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A matter of dynamics?</a:t>
            </a:r>
            <a:endParaRPr lang="en-US" dirty="0"/>
          </a:p>
        </p:txBody>
      </p:sp>
      <p:pic>
        <p:nvPicPr>
          <p:cNvPr id="4098" name="Picture 2" descr="Z:\home\toni\Desktop\1-s2.0-S0925443919300109-gr4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912" r="62593" b="52513"/>
          <a:stretch/>
        </p:blipFill>
        <p:spPr bwMode="auto">
          <a:xfrm>
            <a:off x="76199" y="1371600"/>
            <a:ext cx="5486401" cy="426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Z:\home\toni\Desktop\1-s2.0-S0925443919300109-gr4_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7421" r="62420" b="3210"/>
          <a:stretch/>
        </p:blipFill>
        <p:spPr bwMode="auto">
          <a:xfrm>
            <a:off x="6456082" y="4513389"/>
            <a:ext cx="2611718" cy="234461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ttore 2 4"/>
          <p:cNvCxnSpPr/>
          <p:nvPr/>
        </p:nvCxnSpPr>
        <p:spPr>
          <a:xfrm>
            <a:off x="2057400" y="3200400"/>
            <a:ext cx="0" cy="1143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Connettore 2 6"/>
          <p:cNvCxnSpPr/>
          <p:nvPr/>
        </p:nvCxnSpPr>
        <p:spPr>
          <a:xfrm>
            <a:off x="4343400" y="3200400"/>
            <a:ext cx="0" cy="914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Connettore 2 7"/>
          <p:cNvCxnSpPr/>
          <p:nvPr/>
        </p:nvCxnSpPr>
        <p:spPr>
          <a:xfrm>
            <a:off x="2080260" y="4630611"/>
            <a:ext cx="0" cy="246189"/>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1" name="Connettore 2 10"/>
          <p:cNvCxnSpPr/>
          <p:nvPr/>
        </p:nvCxnSpPr>
        <p:spPr>
          <a:xfrm>
            <a:off x="4343400" y="4495800"/>
            <a:ext cx="0" cy="38100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pic>
        <p:nvPicPr>
          <p:cNvPr id="5122" name="Picture 2" descr="https://latex.codecogs.com/png.latex?%5Cdpi%7B200%7D%20B%3D%288%20%5Cpi%5E2%20/%203%29%20%5C%2C%20%5Cmathrm%7BRMSF%7D%5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75620"/>
            <a:ext cx="2058290" cy="2672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F88DE2-2FE1-6F47-9607-6D1893490A4C}"/>
              </a:ext>
            </a:extLst>
          </p:cNvPr>
          <p:cNvSpPr txBox="1"/>
          <p:nvPr/>
        </p:nvSpPr>
        <p:spPr>
          <a:xfrm>
            <a:off x="6019800" y="2153359"/>
            <a:ext cx="2667000" cy="584775"/>
          </a:xfrm>
          <a:prstGeom prst="rect">
            <a:avLst/>
          </a:prstGeom>
          <a:noFill/>
        </p:spPr>
        <p:txBody>
          <a:bodyPr wrap="square" rtlCol="0">
            <a:spAutoFit/>
          </a:bodyPr>
          <a:lstStyle/>
          <a:p>
            <a:pPr algn="l"/>
            <a:r>
              <a:rPr lang="en-IT" sz="1600" dirty="0">
                <a:latin typeface="Gill Sans MT" pitchFamily="34" charset="0"/>
              </a:rPr>
              <a:t>WT: Nb11 has ~ no effect on fluctuation profile (control)</a:t>
            </a:r>
          </a:p>
        </p:txBody>
      </p:sp>
      <p:cxnSp>
        <p:nvCxnSpPr>
          <p:cNvPr id="12" name="Connettore 2 4">
            <a:extLst>
              <a:ext uri="{FF2B5EF4-FFF2-40B4-BE49-F238E27FC236}">
                <a16:creationId xmlns:a16="http://schemas.microsoft.com/office/drawing/2014/main" id="{F342AD1E-E64B-8942-B2E9-751A3A36DA7B}"/>
              </a:ext>
            </a:extLst>
          </p:cNvPr>
          <p:cNvCxnSpPr>
            <a:cxnSpLocks/>
          </p:cNvCxnSpPr>
          <p:nvPr/>
        </p:nvCxnSpPr>
        <p:spPr>
          <a:xfrm flipH="1">
            <a:off x="5562600" y="2435535"/>
            <a:ext cx="354361" cy="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506D2B6-94CA-4A47-8412-359A46770A7B}"/>
              </a:ext>
            </a:extLst>
          </p:cNvPr>
          <p:cNvSpPr txBox="1"/>
          <p:nvPr/>
        </p:nvSpPr>
        <p:spPr>
          <a:xfrm>
            <a:off x="3834924" y="6214646"/>
            <a:ext cx="2667000" cy="307777"/>
          </a:xfrm>
          <a:prstGeom prst="rect">
            <a:avLst/>
          </a:prstGeom>
          <a:noFill/>
        </p:spPr>
        <p:txBody>
          <a:bodyPr wrap="square" rtlCol="0">
            <a:spAutoFit/>
          </a:bodyPr>
          <a:lstStyle/>
          <a:p>
            <a:pPr algn="r"/>
            <a:r>
              <a:rPr lang="en-IT" sz="1400" dirty="0">
                <a:latin typeface="Gill Sans MT" pitchFamily="34" charset="0"/>
              </a:rPr>
              <a:t>MD vs exp. B-factors →</a:t>
            </a:r>
          </a:p>
        </p:txBody>
      </p:sp>
      <p:pic>
        <p:nvPicPr>
          <p:cNvPr id="14" name="Picture 2" descr="Z:\home\toni\Desktop\1-s2.0-S0925443919300109-gr4_lrg.jpg">
            <a:extLst>
              <a:ext uri="{FF2B5EF4-FFF2-40B4-BE49-F238E27FC236}">
                <a16:creationId xmlns:a16="http://schemas.microsoft.com/office/drawing/2014/main" id="{0124426D-E891-BC45-AA64-A326E8C2464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312" t="66817" r="50000" b="25441"/>
          <a:stretch/>
        </p:blipFill>
        <p:spPr bwMode="auto">
          <a:xfrm>
            <a:off x="6324600" y="497832"/>
            <a:ext cx="1981200" cy="89681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8F2AACE-8BCB-A542-821C-467AC4A19C9E}"/>
              </a:ext>
            </a:extLst>
          </p:cNvPr>
          <p:cNvSpPr txBox="1"/>
          <p:nvPr/>
        </p:nvSpPr>
        <p:spPr>
          <a:xfrm>
            <a:off x="6019800" y="3373303"/>
            <a:ext cx="2667000" cy="338554"/>
          </a:xfrm>
          <a:prstGeom prst="rect">
            <a:avLst/>
          </a:prstGeom>
          <a:noFill/>
        </p:spPr>
        <p:txBody>
          <a:bodyPr wrap="square" rtlCol="0">
            <a:spAutoFit/>
          </a:bodyPr>
          <a:lstStyle/>
          <a:p>
            <a:pPr algn="l"/>
            <a:r>
              <a:rPr lang="en-IT" sz="1600" dirty="0">
                <a:solidFill>
                  <a:schemeClr val="accent2">
                    <a:lumMod val="75000"/>
                  </a:schemeClr>
                </a:solidFill>
                <a:latin typeface="Gill Sans MT" pitchFamily="34" charset="0"/>
              </a:rPr>
              <a:t>Mutant: destabilized α</a:t>
            </a:r>
            <a:r>
              <a:rPr lang="en-IT" sz="1600" baseline="-25000" dirty="0">
                <a:solidFill>
                  <a:schemeClr val="accent2">
                    <a:lumMod val="75000"/>
                  </a:schemeClr>
                </a:solidFill>
                <a:latin typeface="Gill Sans MT" pitchFamily="34" charset="0"/>
              </a:rPr>
              <a:t>0</a:t>
            </a:r>
            <a:r>
              <a:rPr lang="en-IT" sz="1600" dirty="0">
                <a:solidFill>
                  <a:schemeClr val="accent2">
                    <a:lumMod val="75000"/>
                  </a:schemeClr>
                </a:solidFill>
                <a:latin typeface="Gill Sans MT" pitchFamily="34" charset="0"/>
              </a:rPr>
              <a:t>, α</a:t>
            </a:r>
            <a:r>
              <a:rPr lang="en-IT" sz="1600" baseline="-25000" dirty="0">
                <a:solidFill>
                  <a:schemeClr val="accent2">
                    <a:lumMod val="75000"/>
                  </a:schemeClr>
                </a:solidFill>
                <a:latin typeface="Gill Sans MT" pitchFamily="34" charset="0"/>
              </a:rPr>
              <a:t>2</a:t>
            </a:r>
          </a:p>
        </p:txBody>
      </p:sp>
      <p:cxnSp>
        <p:nvCxnSpPr>
          <p:cNvPr id="17" name="Connettore 2 4">
            <a:extLst>
              <a:ext uri="{FF2B5EF4-FFF2-40B4-BE49-F238E27FC236}">
                <a16:creationId xmlns:a16="http://schemas.microsoft.com/office/drawing/2014/main" id="{64D08A4B-7B41-7748-913D-794ED75957E4}"/>
              </a:ext>
            </a:extLst>
          </p:cNvPr>
          <p:cNvCxnSpPr>
            <a:cxnSpLocks/>
          </p:cNvCxnSpPr>
          <p:nvPr/>
        </p:nvCxnSpPr>
        <p:spPr>
          <a:xfrm flipH="1">
            <a:off x="5562600" y="3551182"/>
            <a:ext cx="354361" cy="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D9D3238-1EE8-E347-BF79-7A539D87D03F}"/>
              </a:ext>
            </a:extLst>
          </p:cNvPr>
          <p:cNvSpPr txBox="1"/>
          <p:nvPr/>
        </p:nvSpPr>
        <p:spPr>
          <a:xfrm>
            <a:off x="6019800" y="3700046"/>
            <a:ext cx="2971800" cy="338554"/>
          </a:xfrm>
          <a:prstGeom prst="rect">
            <a:avLst/>
          </a:prstGeom>
          <a:noFill/>
        </p:spPr>
        <p:txBody>
          <a:bodyPr wrap="square" rtlCol="0">
            <a:spAutoFit/>
          </a:bodyPr>
          <a:lstStyle/>
          <a:p>
            <a:pPr algn="l"/>
            <a:r>
              <a:rPr lang="en-IT" sz="1600" dirty="0">
                <a:solidFill>
                  <a:schemeClr val="tx2"/>
                </a:solidFill>
                <a:latin typeface="Gill Sans MT" pitchFamily="34" charset="0"/>
              </a:rPr>
              <a:t>Nb11: complete stability recovery</a:t>
            </a:r>
            <a:endParaRPr lang="en-IT" sz="1600" baseline="-25000" dirty="0">
              <a:solidFill>
                <a:schemeClr val="tx2"/>
              </a:solidFill>
              <a:latin typeface="Gill Sans MT" pitchFamily="34" charset="0"/>
            </a:endParaRPr>
          </a:p>
        </p:txBody>
      </p:sp>
      <p:cxnSp>
        <p:nvCxnSpPr>
          <p:cNvPr id="19" name="Connettore 2 4">
            <a:extLst>
              <a:ext uri="{FF2B5EF4-FFF2-40B4-BE49-F238E27FC236}">
                <a16:creationId xmlns:a16="http://schemas.microsoft.com/office/drawing/2014/main" id="{488E73B1-FF4B-FD4B-B514-890F6CBDA338}"/>
              </a:ext>
            </a:extLst>
          </p:cNvPr>
          <p:cNvCxnSpPr>
            <a:cxnSpLocks/>
          </p:cNvCxnSpPr>
          <p:nvPr/>
        </p:nvCxnSpPr>
        <p:spPr>
          <a:xfrm flipH="1">
            <a:off x="5562600" y="3877925"/>
            <a:ext cx="354361" cy="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0" name="Graphic 19" descr="Head with gears">
            <a:extLst>
              <a:ext uri="{FF2B5EF4-FFF2-40B4-BE49-F238E27FC236}">
                <a16:creationId xmlns:a16="http://schemas.microsoft.com/office/drawing/2014/main" id="{68456771-08ED-6940-8EBB-A9ECA41A7F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16040" y="83674"/>
            <a:ext cx="1152835" cy="1152835"/>
          </a:xfrm>
          <a:prstGeom prst="rect">
            <a:avLst/>
          </a:prstGeom>
        </p:spPr>
      </p:pic>
    </p:spTree>
    <p:extLst>
      <p:ext uri="{BB962C8B-B14F-4D97-AF65-F5344CB8AC3E}">
        <p14:creationId xmlns:p14="http://schemas.microsoft.com/office/powerpoint/2010/main" val="4211425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home\toni\Desktop\cterm_caption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7186"/>
            <a:ext cx="8458200" cy="650576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en-US" sz="2800" b="1" dirty="0"/>
              <a:t>Reduction of disorder at C-terminus</a:t>
            </a:r>
            <a:endParaRPr lang="en-US" dirty="0"/>
          </a:p>
        </p:txBody>
      </p:sp>
    </p:spTree>
    <p:extLst>
      <p:ext uri="{BB962C8B-B14F-4D97-AF65-F5344CB8AC3E}">
        <p14:creationId xmlns:p14="http://schemas.microsoft.com/office/powerpoint/2010/main" val="3907204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Z:\home\toni\Desktop\1-s2.0-S0925443919300109-gr4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39" t="91" r="1" b="-1"/>
          <a:stretch/>
        </p:blipFill>
        <p:spPr bwMode="auto">
          <a:xfrm>
            <a:off x="152400" y="45720"/>
            <a:ext cx="4876800" cy="6666163"/>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arrotondato 2"/>
          <p:cNvSpPr/>
          <p:nvPr/>
        </p:nvSpPr>
        <p:spPr>
          <a:xfrm>
            <a:off x="304800" y="3398520"/>
            <a:ext cx="5257800" cy="1676400"/>
          </a:xfrm>
          <a:prstGeom prst="roundRect">
            <a:avLst/>
          </a:prstGeom>
          <a:noFill/>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ttangolo arrotondato 5"/>
          <p:cNvSpPr/>
          <p:nvPr/>
        </p:nvSpPr>
        <p:spPr>
          <a:xfrm>
            <a:off x="304800" y="5105400"/>
            <a:ext cx="5257800" cy="1676400"/>
          </a:xfrm>
          <a:prstGeom prst="roundRect">
            <a:avLst/>
          </a:prstGeom>
          <a:noFill/>
          <a:ln>
            <a:solidFill>
              <a:srgbClr val="00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7" name="Picture 3" descr="Z:\home\toni\Desktop\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122" t="3333" r="29572" b="37778"/>
          <a:stretch/>
        </p:blipFill>
        <p:spPr bwMode="auto">
          <a:xfrm>
            <a:off x="5715000" y="2163670"/>
            <a:ext cx="3886200" cy="46181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ttore 1 6"/>
          <p:cNvCxnSpPr/>
          <p:nvPr/>
        </p:nvCxnSpPr>
        <p:spPr>
          <a:xfrm flipH="1">
            <a:off x="5562600" y="4724400"/>
            <a:ext cx="609600" cy="609600"/>
          </a:xfrm>
          <a:prstGeom prst="line">
            <a:avLst/>
          </a:prstGeom>
          <a:ln>
            <a:solidFill>
              <a:srgbClr val="00660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378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Z:\home\toni\Desktop\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122" t="3333" r="29572" b="37778"/>
          <a:stretch/>
        </p:blipFill>
        <p:spPr bwMode="auto">
          <a:xfrm>
            <a:off x="-152400" y="157184"/>
            <a:ext cx="5638800" cy="67008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Z:\home\toni\Desktop\core_ext.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1775" y="-369083"/>
            <a:ext cx="892039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1186404" y="157184"/>
            <a:ext cx="7500396" cy="338554"/>
          </a:xfrm>
          <a:prstGeom prst="rect">
            <a:avLst/>
          </a:prstGeom>
          <a:noFill/>
        </p:spPr>
        <p:txBody>
          <a:bodyPr wrap="square" rtlCol="0">
            <a:spAutoFit/>
          </a:bodyPr>
          <a:lstStyle/>
          <a:p>
            <a:r>
              <a:rPr lang="en-US" sz="1600" dirty="0">
                <a:latin typeface="Gill Sans MT" pitchFamily="34" charset="0"/>
              </a:rPr>
              <a:t>W180,  F183,  W200 form a </a:t>
            </a:r>
            <a:r>
              <a:rPr lang="en-US" sz="1600" b="1" dirty="0">
                <a:latin typeface="Gill Sans MT" pitchFamily="34" charset="0"/>
              </a:rPr>
              <a:t>conserved</a:t>
            </a:r>
            <a:r>
              <a:rPr lang="en-US" sz="1600" dirty="0">
                <a:latin typeface="Gill Sans MT" pitchFamily="34" charset="0"/>
              </a:rPr>
              <a:t> hydrophobic core centered ~ at F183 (</a:t>
            </a:r>
            <a:r>
              <a:rPr lang="el-GR" sz="1600" dirty="0">
                <a:latin typeface="Gill Sans MT" pitchFamily="34" charset="0"/>
              </a:rPr>
              <a:t>α</a:t>
            </a:r>
            <a:r>
              <a:rPr lang="en-US" sz="1600" dirty="0">
                <a:latin typeface="Gill Sans MT" pitchFamily="34" charset="0"/>
              </a:rPr>
              <a:t>0)</a:t>
            </a:r>
          </a:p>
        </p:txBody>
      </p:sp>
    </p:spTree>
    <p:extLst>
      <p:ext uri="{BB962C8B-B14F-4D97-AF65-F5344CB8AC3E}">
        <p14:creationId xmlns:p14="http://schemas.microsoft.com/office/powerpoint/2010/main" val="1791636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altLang="x-none" dirty="0" err="1"/>
              <a:t>Any</a:t>
            </a:r>
            <a:r>
              <a:rPr lang="it-IT" altLang="x-none" dirty="0"/>
              <a:t> chance to </a:t>
            </a:r>
            <a:r>
              <a:rPr lang="it-IT" altLang="x-none" dirty="0" err="1"/>
              <a:t>make</a:t>
            </a:r>
            <a:br>
              <a:rPr lang="it-IT" altLang="x-none" dirty="0"/>
            </a:br>
            <a:r>
              <a:rPr lang="it-IT" altLang="x-none" dirty="0"/>
              <a:t>a </a:t>
            </a:r>
            <a:r>
              <a:rPr lang="it-IT" altLang="x-none" dirty="0" err="1"/>
              <a:t>drug</a:t>
            </a:r>
            <a:r>
              <a:rPr lang="it-IT" altLang="x-none" dirty="0"/>
              <a:t> out of </a:t>
            </a:r>
            <a:r>
              <a:rPr lang="it-IT" altLang="x-none" dirty="0" err="1"/>
              <a:t>it</a:t>
            </a:r>
            <a:r>
              <a:rPr lang="it-IT" altLang="x-none" dirty="0"/>
              <a:t>?</a:t>
            </a:r>
            <a:endParaRPr lang="en-US" dirty="0"/>
          </a:p>
        </p:txBody>
      </p:sp>
    </p:spTree>
    <p:extLst>
      <p:ext uri="{BB962C8B-B14F-4D97-AF65-F5344CB8AC3E}">
        <p14:creationId xmlns:p14="http://schemas.microsoft.com/office/powerpoint/2010/main" val="185972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i="1" dirty="0" err="1"/>
              <a:t>Caenorhabditis</a:t>
            </a:r>
            <a:r>
              <a:rPr lang="it-IT" sz="2800" b="1" i="1" dirty="0"/>
              <a:t> </a:t>
            </a:r>
            <a:r>
              <a:rPr lang="it-IT" sz="2800" b="1" i="1" dirty="0" err="1"/>
              <a:t>elegans</a:t>
            </a:r>
            <a:endParaRPr lang="it-IT" sz="2800" b="1" i="1" dirty="0"/>
          </a:p>
        </p:txBody>
      </p:sp>
      <p:pic>
        <p:nvPicPr>
          <p:cNvPr id="2050" name="Picture 2" descr="Z:\home\toni\Desktop\C.-elegan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1008" y="10245"/>
            <a:ext cx="3079940" cy="230379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25398" y="990600"/>
            <a:ext cx="5638800" cy="1323439"/>
          </a:xfrm>
          <a:prstGeom prst="rect">
            <a:avLst/>
          </a:prstGeom>
          <a:noFill/>
        </p:spPr>
        <p:txBody>
          <a:bodyPr wrap="square" rtlCol="0">
            <a:spAutoFit/>
          </a:bodyPr>
          <a:lstStyle/>
          <a:p>
            <a:pPr marL="285750" indent="-285750" algn="l">
              <a:buFont typeface="Arial" pitchFamily="34" charset="0"/>
              <a:buChar char="•"/>
            </a:pPr>
            <a:r>
              <a:rPr lang="en-US" sz="1600" dirty="0">
                <a:latin typeface="Gill Sans MT" pitchFamily="34" charset="0"/>
              </a:rPr>
              <a:t>A well-behaved model organism</a:t>
            </a:r>
          </a:p>
          <a:p>
            <a:pPr marL="285750" indent="-285750" algn="l">
              <a:buFont typeface="Arial" pitchFamily="34" charset="0"/>
              <a:buChar char="•"/>
            </a:pPr>
            <a:r>
              <a:rPr lang="en-US" sz="1600" dirty="0">
                <a:latin typeface="Gill Sans MT" pitchFamily="34" charset="0"/>
              </a:rPr>
              <a:t>Transparent, relatively easy to handle</a:t>
            </a:r>
          </a:p>
          <a:p>
            <a:pPr marL="285750" indent="-285750" algn="l">
              <a:buFont typeface="Arial" pitchFamily="34" charset="0"/>
              <a:buChar char="•"/>
            </a:pPr>
            <a:r>
              <a:rPr lang="en-US" sz="1600" dirty="0">
                <a:latin typeface="Gill Sans MT" pitchFamily="34" charset="0"/>
              </a:rPr>
              <a:t>959 cells, 302 neurons</a:t>
            </a:r>
          </a:p>
          <a:p>
            <a:pPr marL="285750" indent="-285750" algn="l">
              <a:buFont typeface="Arial" pitchFamily="34" charset="0"/>
              <a:buChar char="•"/>
            </a:pPr>
            <a:r>
              <a:rPr lang="en-US" sz="1600" dirty="0">
                <a:latin typeface="Gill Sans MT" pitchFamily="34" charset="0"/>
              </a:rPr>
              <a:t>Pharynx pumps continuously, orthologous to vertebrate heart</a:t>
            </a:r>
          </a:p>
          <a:p>
            <a:pPr marL="285750" indent="-285750" algn="l">
              <a:buFont typeface="Arial" pitchFamily="34" charset="0"/>
              <a:buChar char="•"/>
            </a:pPr>
            <a:r>
              <a:rPr lang="en-US" sz="1600" b="1" dirty="0">
                <a:latin typeface="Gill Sans MT" pitchFamily="34" charset="0"/>
              </a:rPr>
              <a:t>Pharynx pumping used for toxicity assays</a:t>
            </a:r>
            <a:r>
              <a:rPr lang="en-US" sz="1600" dirty="0">
                <a:latin typeface="Gill Sans MT" pitchFamily="34" charset="0"/>
              </a:rPr>
              <a:t>*</a:t>
            </a:r>
          </a:p>
        </p:txBody>
      </p:sp>
      <p:sp>
        <p:nvSpPr>
          <p:cNvPr id="5" name="CasellaDiTesto 4"/>
          <p:cNvSpPr txBox="1"/>
          <p:nvPr/>
        </p:nvSpPr>
        <p:spPr>
          <a:xfrm>
            <a:off x="4800600" y="6171601"/>
            <a:ext cx="4298856" cy="646331"/>
          </a:xfrm>
          <a:prstGeom prst="rect">
            <a:avLst/>
          </a:prstGeom>
          <a:noFill/>
        </p:spPr>
        <p:txBody>
          <a:bodyPr wrap="square" rtlCol="0">
            <a:spAutoFit/>
          </a:bodyPr>
          <a:lstStyle/>
          <a:p>
            <a:r>
              <a:rPr lang="en-US" sz="1200" dirty="0">
                <a:latin typeface="Gill Sans MT" pitchFamily="34" charset="0"/>
              </a:rPr>
              <a:t>* LC</a:t>
            </a:r>
            <a:r>
              <a:rPr lang="en-US" sz="1200" baseline="-25000" dirty="0">
                <a:latin typeface="Gill Sans MT" pitchFamily="34" charset="0"/>
              </a:rPr>
              <a:t>50</a:t>
            </a:r>
            <a:r>
              <a:rPr lang="en-US" sz="1200" dirty="0">
                <a:latin typeface="Gill Sans MT" pitchFamily="34" charset="0"/>
              </a:rPr>
              <a:t> ranking in </a:t>
            </a:r>
            <a:r>
              <a:rPr lang="en-US" sz="1200" i="1" dirty="0">
                <a:latin typeface="Gill Sans MT" pitchFamily="34" charset="0"/>
              </a:rPr>
              <a:t>C. </a:t>
            </a:r>
            <a:r>
              <a:rPr lang="en-US" sz="1200" i="1" dirty="0" err="1">
                <a:latin typeface="Gill Sans MT" pitchFamily="34" charset="0"/>
              </a:rPr>
              <a:t>elegans</a:t>
            </a:r>
            <a:r>
              <a:rPr lang="en-US" sz="1200" dirty="0">
                <a:latin typeface="Gill Sans MT" pitchFamily="34" charset="0"/>
              </a:rPr>
              <a:t> was as predictive of acute toxicity in mammals, other than rat and mouse, as LD</a:t>
            </a:r>
            <a:r>
              <a:rPr lang="en-US" sz="1200" baseline="-25000" dirty="0">
                <a:latin typeface="Gill Sans MT" pitchFamily="34" charset="0"/>
              </a:rPr>
              <a:t>50</a:t>
            </a:r>
            <a:r>
              <a:rPr lang="en-US" sz="1200" dirty="0">
                <a:latin typeface="Gill Sans MT" pitchFamily="34" charset="0"/>
              </a:rPr>
              <a:t> ranking in rat or mouse.    (Hunt et al. 2017, doi:10.1002/jat.3357)</a:t>
            </a:r>
          </a:p>
        </p:txBody>
      </p:sp>
      <p:pic>
        <p:nvPicPr>
          <p:cNvPr id="8" name="Immagine 7"/>
          <p:cNvPicPr>
            <a:picLocks noChangeAspect="1"/>
          </p:cNvPicPr>
          <p:nvPr/>
        </p:nvPicPr>
        <p:blipFill>
          <a:blip r:embed="rId5"/>
          <a:stretch>
            <a:fillRect/>
          </a:stretch>
        </p:blipFill>
        <p:spPr>
          <a:xfrm>
            <a:off x="228600" y="2667000"/>
            <a:ext cx="4533029" cy="3962400"/>
          </a:xfrm>
          <a:prstGeom prst="rect">
            <a:avLst/>
          </a:prstGeom>
        </p:spPr>
      </p:pic>
      <p:pic>
        <p:nvPicPr>
          <p:cNvPr id="7" name="Pumping.mp4">
            <a:hlinkClick r:id="" action="ppaction://media"/>
            <a:extLst>
              <a:ext uri="{FF2B5EF4-FFF2-40B4-BE49-F238E27FC236}">
                <a16:creationId xmlns:a16="http://schemas.microsoft.com/office/drawing/2014/main" id="{C1AEC604-EDAF-B04C-8E50-80FE726B9F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70428" y="2727861"/>
            <a:ext cx="3759200" cy="2819400"/>
          </a:xfrm>
          <a:prstGeom prst="rect">
            <a:avLst/>
          </a:prstGeom>
        </p:spPr>
      </p:pic>
    </p:spTree>
    <p:extLst>
      <p:ext uri="{BB962C8B-B14F-4D97-AF65-F5344CB8AC3E}">
        <p14:creationId xmlns:p14="http://schemas.microsoft.com/office/powerpoint/2010/main" val="42769476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523220"/>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i="1" dirty="0" err="1"/>
              <a:t>Caenorhabditis</a:t>
            </a:r>
            <a:r>
              <a:rPr lang="it-IT" sz="2800" b="1" i="1" dirty="0"/>
              <a:t> </a:t>
            </a:r>
            <a:r>
              <a:rPr lang="it-IT" sz="2800" b="1" i="1" dirty="0" err="1"/>
              <a:t>elegans</a:t>
            </a:r>
            <a:endParaRPr lang="it-IT" sz="2800" b="1" i="1" dirty="0"/>
          </a:p>
        </p:txBody>
      </p:sp>
      <p:pic>
        <p:nvPicPr>
          <p:cNvPr id="2050" name="Picture 2" descr="Z:\home\toni\Desktop\C.-elega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008" y="10245"/>
            <a:ext cx="3079940" cy="230379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25398" y="990600"/>
            <a:ext cx="5638800" cy="1323439"/>
          </a:xfrm>
          <a:prstGeom prst="rect">
            <a:avLst/>
          </a:prstGeom>
          <a:noFill/>
        </p:spPr>
        <p:txBody>
          <a:bodyPr wrap="square" rtlCol="0">
            <a:spAutoFit/>
          </a:bodyPr>
          <a:lstStyle/>
          <a:p>
            <a:pPr marL="285750" indent="-285750" algn="l">
              <a:buFont typeface="Arial" pitchFamily="34" charset="0"/>
              <a:buChar char="•"/>
            </a:pPr>
            <a:r>
              <a:rPr lang="en-US" sz="1600" dirty="0">
                <a:latin typeface="Gill Sans MT" pitchFamily="34" charset="0"/>
              </a:rPr>
              <a:t>A well-behaved model organism</a:t>
            </a:r>
          </a:p>
          <a:p>
            <a:pPr marL="285750" indent="-285750" algn="l">
              <a:buFont typeface="Arial" pitchFamily="34" charset="0"/>
              <a:buChar char="•"/>
            </a:pPr>
            <a:r>
              <a:rPr lang="en-US" sz="1600" dirty="0">
                <a:latin typeface="Gill Sans MT" pitchFamily="34" charset="0"/>
              </a:rPr>
              <a:t>Transparent, relatively easy to handle</a:t>
            </a:r>
          </a:p>
          <a:p>
            <a:pPr marL="285750" indent="-285750" algn="l">
              <a:buFont typeface="Arial" pitchFamily="34" charset="0"/>
              <a:buChar char="•"/>
            </a:pPr>
            <a:r>
              <a:rPr lang="en-US" sz="1600" dirty="0">
                <a:latin typeface="Gill Sans MT" pitchFamily="34" charset="0"/>
              </a:rPr>
              <a:t>959 cells, 302 neurons</a:t>
            </a:r>
          </a:p>
          <a:p>
            <a:pPr marL="285750" indent="-285750" algn="l">
              <a:buFont typeface="Arial" pitchFamily="34" charset="0"/>
              <a:buChar char="•"/>
            </a:pPr>
            <a:r>
              <a:rPr lang="en-US" sz="1600" dirty="0">
                <a:latin typeface="Gill Sans MT" pitchFamily="34" charset="0"/>
              </a:rPr>
              <a:t>Pharynx pumps continuously, orthologous to vertebrate heart</a:t>
            </a:r>
          </a:p>
          <a:p>
            <a:pPr marL="285750" indent="-285750" algn="l">
              <a:buFont typeface="Arial" pitchFamily="34" charset="0"/>
              <a:buChar char="•"/>
            </a:pPr>
            <a:r>
              <a:rPr lang="en-US" sz="1600" b="1" dirty="0">
                <a:latin typeface="Gill Sans MT" pitchFamily="34" charset="0"/>
              </a:rPr>
              <a:t>Pharynx pumping used for toxicity assays</a:t>
            </a:r>
            <a:r>
              <a:rPr lang="en-US" sz="1600" dirty="0">
                <a:latin typeface="Gill Sans MT" pitchFamily="34" charset="0"/>
              </a:rPr>
              <a:t>*</a:t>
            </a:r>
          </a:p>
        </p:txBody>
      </p:sp>
      <p:sp>
        <p:nvSpPr>
          <p:cNvPr id="5" name="CasellaDiTesto 4"/>
          <p:cNvSpPr txBox="1"/>
          <p:nvPr/>
        </p:nvSpPr>
        <p:spPr>
          <a:xfrm>
            <a:off x="4800600" y="6171601"/>
            <a:ext cx="4298856" cy="646331"/>
          </a:xfrm>
          <a:prstGeom prst="rect">
            <a:avLst/>
          </a:prstGeom>
          <a:noFill/>
        </p:spPr>
        <p:txBody>
          <a:bodyPr wrap="square" rtlCol="0">
            <a:spAutoFit/>
          </a:bodyPr>
          <a:lstStyle/>
          <a:p>
            <a:r>
              <a:rPr lang="en-US" sz="1200" dirty="0">
                <a:latin typeface="Gill Sans MT" pitchFamily="34" charset="0"/>
              </a:rPr>
              <a:t>* LC</a:t>
            </a:r>
            <a:r>
              <a:rPr lang="en-US" sz="1200" baseline="-25000" dirty="0">
                <a:latin typeface="Gill Sans MT" pitchFamily="34" charset="0"/>
              </a:rPr>
              <a:t>50</a:t>
            </a:r>
            <a:r>
              <a:rPr lang="en-US" sz="1200" dirty="0">
                <a:latin typeface="Gill Sans MT" pitchFamily="34" charset="0"/>
              </a:rPr>
              <a:t> ranking in </a:t>
            </a:r>
            <a:r>
              <a:rPr lang="en-US" sz="1200" i="1" dirty="0">
                <a:latin typeface="Gill Sans MT" pitchFamily="34" charset="0"/>
              </a:rPr>
              <a:t>C. </a:t>
            </a:r>
            <a:r>
              <a:rPr lang="en-US" sz="1200" i="1" dirty="0" err="1">
                <a:latin typeface="Gill Sans MT" pitchFamily="34" charset="0"/>
              </a:rPr>
              <a:t>elegans</a:t>
            </a:r>
            <a:r>
              <a:rPr lang="en-US" sz="1200" dirty="0">
                <a:latin typeface="Gill Sans MT" pitchFamily="34" charset="0"/>
              </a:rPr>
              <a:t> was as predictive of acute toxicity in mammals, other than rat and mouse, as LD</a:t>
            </a:r>
            <a:r>
              <a:rPr lang="en-US" sz="1200" baseline="-25000" dirty="0">
                <a:latin typeface="Gill Sans MT" pitchFamily="34" charset="0"/>
              </a:rPr>
              <a:t>50</a:t>
            </a:r>
            <a:r>
              <a:rPr lang="en-US" sz="1200" dirty="0">
                <a:latin typeface="Gill Sans MT" pitchFamily="34" charset="0"/>
              </a:rPr>
              <a:t> ranking in rat or mouse.    (Hunt et al. 2017, doi:10.1002/jat.3357)</a:t>
            </a:r>
          </a:p>
        </p:txBody>
      </p:sp>
      <p:pic>
        <p:nvPicPr>
          <p:cNvPr id="2051" name="Picture 3" descr="Z:\home\toni\Desktop\1-s2.0-S0925443919300109-gr7.jpg"/>
          <p:cNvPicPr>
            <a:picLocks noChangeAspect="1" noChangeArrowheads="1"/>
          </p:cNvPicPr>
          <p:nvPr/>
        </p:nvPicPr>
        <p:blipFill rotWithShape="1">
          <a:blip r:embed="rId4">
            <a:extLst>
              <a:ext uri="{28A0092B-C50C-407E-A947-70E740481C1C}">
                <a14:useLocalDpi xmlns:a14="http://schemas.microsoft.com/office/drawing/2010/main" val="0"/>
              </a:ext>
            </a:extLst>
          </a:blip>
          <a:srcRect t="71480" r="20588"/>
          <a:stretch/>
        </p:blipFill>
        <p:spPr bwMode="auto">
          <a:xfrm>
            <a:off x="3886200" y="3218972"/>
            <a:ext cx="5257800" cy="1947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7AADC2F-443B-B84C-984A-11CFCD89419F}"/>
              </a:ext>
            </a:extLst>
          </p:cNvPr>
          <p:cNvPicPr>
            <a:picLocks noChangeAspect="1"/>
          </p:cNvPicPr>
          <p:nvPr/>
        </p:nvPicPr>
        <p:blipFill>
          <a:blip r:embed="rId5"/>
          <a:stretch>
            <a:fillRect/>
          </a:stretch>
        </p:blipFill>
        <p:spPr>
          <a:xfrm>
            <a:off x="83127" y="3124200"/>
            <a:ext cx="4557038" cy="2267069"/>
          </a:xfrm>
          <a:prstGeom prst="rect">
            <a:avLst/>
          </a:prstGeom>
        </p:spPr>
      </p:pic>
      <p:pic>
        <p:nvPicPr>
          <p:cNvPr id="11" name="Picture 3" descr="Z:\home\toni\Desktop\1-s2.0-S0925443919300109-gr7.jpg">
            <a:extLst>
              <a:ext uri="{FF2B5EF4-FFF2-40B4-BE49-F238E27FC236}">
                <a16:creationId xmlns:a16="http://schemas.microsoft.com/office/drawing/2014/main" id="{48406405-0E2C-D84D-8AF2-D5FF66D89E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412" t="72900" r="3325" b="17057"/>
          <a:stretch/>
        </p:blipFill>
        <p:spPr bwMode="auto">
          <a:xfrm>
            <a:off x="7924800" y="2745239"/>
            <a:ext cx="1143000"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95520C-A59B-454A-8A92-79382DA6CA6D}"/>
              </a:ext>
            </a:extLst>
          </p:cNvPr>
          <p:cNvSpPr txBox="1"/>
          <p:nvPr/>
        </p:nvSpPr>
        <p:spPr>
          <a:xfrm>
            <a:off x="32530" y="5395019"/>
            <a:ext cx="4766178" cy="369332"/>
          </a:xfrm>
          <a:prstGeom prst="rect">
            <a:avLst/>
          </a:prstGeom>
          <a:noFill/>
        </p:spPr>
        <p:txBody>
          <a:bodyPr wrap="none" rtlCol="0">
            <a:spAutoFit/>
          </a:bodyPr>
          <a:lstStyle/>
          <a:p>
            <a:r>
              <a:rPr lang="en-IT" dirty="0">
                <a:solidFill>
                  <a:schemeClr val="tx2"/>
                </a:solidFill>
                <a:latin typeface="Gill Sans MT" pitchFamily="34" charset="0"/>
              </a:rPr>
              <a:t>G2 mutants are more toxic than WT and control</a:t>
            </a:r>
          </a:p>
        </p:txBody>
      </p:sp>
      <p:sp>
        <p:nvSpPr>
          <p:cNvPr id="13" name="TextBox 12">
            <a:extLst>
              <a:ext uri="{FF2B5EF4-FFF2-40B4-BE49-F238E27FC236}">
                <a16:creationId xmlns:a16="http://schemas.microsoft.com/office/drawing/2014/main" id="{790975B3-85E7-8541-9FFF-53BD59B5C5EA}"/>
              </a:ext>
            </a:extLst>
          </p:cNvPr>
          <p:cNvSpPr txBox="1"/>
          <p:nvPr/>
        </p:nvSpPr>
        <p:spPr>
          <a:xfrm>
            <a:off x="5179407" y="5395019"/>
            <a:ext cx="3517181" cy="369332"/>
          </a:xfrm>
          <a:prstGeom prst="rect">
            <a:avLst/>
          </a:prstGeom>
          <a:noFill/>
        </p:spPr>
        <p:txBody>
          <a:bodyPr wrap="none" rtlCol="0">
            <a:spAutoFit/>
          </a:bodyPr>
          <a:lstStyle/>
          <a:p>
            <a:r>
              <a:rPr lang="en-IT" dirty="0">
                <a:solidFill>
                  <a:schemeClr val="tx2"/>
                </a:solidFill>
                <a:latin typeface="Gill Sans MT" pitchFamily="34" charset="0"/>
              </a:rPr>
              <a:t>Nb11 reduces toxicity to WT levels</a:t>
            </a:r>
          </a:p>
        </p:txBody>
      </p:sp>
    </p:spTree>
    <p:extLst>
      <p:ext uri="{BB962C8B-B14F-4D97-AF65-F5344CB8AC3E}">
        <p14:creationId xmlns:p14="http://schemas.microsoft.com/office/powerpoint/2010/main" val="16310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180CF90-BA2A-0B48-A588-0558452CB1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193994" y="2057400"/>
            <a:ext cx="8756012" cy="4495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9A879B14-0C9D-9B49-987F-25395498CD76}"/>
              </a:ext>
            </a:extLst>
          </p:cNvPr>
          <p:cNvSpPr txBox="1"/>
          <p:nvPr/>
        </p:nvSpPr>
        <p:spPr>
          <a:xfrm>
            <a:off x="723900" y="338051"/>
            <a:ext cx="7696200" cy="156966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Giorgino</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Mattioni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D, Hassan A, Milani M, Mastrangelo E,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Barbiroli</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 et al. Nanobody interaction unveils structure, dynamics and proteotoxicity of the Finnish-type amyloidogenic gelsolin variant.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Biochimica</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et </a:t>
            </a:r>
            <a:r>
              <a:rPr kumimoji="0" lang="en-US" sz="1600" b="0" i="0" u="none" strike="noStrike" kern="1200" cap="none" spc="0" normalizeH="0" baseline="0" noProof="0" dirty="0" err="1">
                <a:ln>
                  <a:noFill/>
                </a:ln>
                <a:solidFill>
                  <a:prstClr val="black"/>
                </a:solidFill>
                <a:effectLst/>
                <a:uLnTx/>
                <a:uFillTx/>
                <a:latin typeface="Arial" charset="0"/>
                <a:ea typeface="+mn-ea"/>
                <a:cs typeface="+mn-cs"/>
              </a:rPr>
              <a:t>Biophysica</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Acta (BBA) - Molecular Basis of Disease. 2019 Mar 1;1865(3):648–60.</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mn-ea"/>
                <a:cs typeface="+mn-cs"/>
                <a:hlinkClick r:id="rId3"/>
              </a:rPr>
              <a:t>Journal link.</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1600" b="0" i="0" u="none" strike="noStrike" kern="1200" cap="none" spc="0" normalizeH="0" baseline="0" noProof="0" dirty="0">
                <a:ln>
                  <a:noFill/>
                </a:ln>
                <a:solidFill>
                  <a:prstClr val="black"/>
                </a:solidFill>
                <a:effectLst/>
                <a:uLnTx/>
                <a:uFillTx/>
                <a:latin typeface="Arial" charset="0"/>
                <a:ea typeface="+mn-ea"/>
                <a:cs typeface="+mn-cs"/>
                <a:hlinkClick r:id="rId4"/>
              </a:rPr>
              <a:t>Preprint</a:t>
            </a:r>
            <a:r>
              <a:rPr kumimoji="0" lang="en-US" sz="1600" b="0" i="0" u="none" strike="noStrike" kern="1200" cap="none" spc="0" normalizeH="0" baseline="0" noProof="0" dirty="0">
                <a:ln>
                  <a:noFill/>
                </a:ln>
                <a:solidFill>
                  <a:prstClr val="black"/>
                </a:solidFill>
                <a:effectLst/>
                <a:uLnTx/>
                <a:uFillTx/>
                <a:latin typeface="Arial" charset="0"/>
                <a:ea typeface="+mn-ea"/>
                <a:cs typeface="+mn-cs"/>
              </a:rPr>
              <a:t>.</a:t>
            </a:r>
            <a:endParaRPr kumimoji="0" lang="en-IT" sz="1600" b="0" i="0" u="none" strike="noStrike" kern="1200" cap="none" spc="0" normalizeH="0" baseline="0" noProof="0" dirty="0">
              <a:ln>
                <a:noFill/>
              </a:ln>
              <a:solidFill>
                <a:prstClr val="black"/>
              </a:solidFill>
              <a:effectLst/>
              <a:uLnTx/>
              <a:uFillTx/>
              <a:latin typeface="Gill Sans MT" pitchFamily="34" charset="0"/>
              <a:ea typeface="+mn-ea"/>
              <a:cs typeface="+mn-cs"/>
            </a:endParaRPr>
          </a:p>
        </p:txBody>
      </p:sp>
    </p:spTree>
    <p:extLst>
      <p:ext uri="{BB962C8B-B14F-4D97-AF65-F5344CB8AC3E}">
        <p14:creationId xmlns:p14="http://schemas.microsoft.com/office/powerpoint/2010/main" val="2719187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381000" y="152400"/>
            <a:ext cx="6477000" cy="2677656"/>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2800" b="1" dirty="0" err="1"/>
              <a:t>Pharmacoperones</a:t>
            </a:r>
            <a:endParaRPr lang="it-IT" sz="2800" b="1" dirty="0"/>
          </a:p>
          <a:p>
            <a:pPr algn="l"/>
            <a:r>
              <a:rPr lang="it-IT" sz="2800" dirty="0"/>
              <a:t>= </a:t>
            </a:r>
            <a:r>
              <a:rPr lang="it-IT" sz="2800" dirty="0" err="1"/>
              <a:t>pharmacological</a:t>
            </a:r>
            <a:r>
              <a:rPr lang="it-IT" sz="2800" dirty="0"/>
              <a:t> </a:t>
            </a:r>
            <a:r>
              <a:rPr lang="it-IT" sz="2800" dirty="0" err="1"/>
              <a:t>chaperones</a:t>
            </a:r>
            <a:endParaRPr lang="it-IT" sz="2800" dirty="0"/>
          </a:p>
          <a:p>
            <a:pPr algn="l"/>
            <a:endParaRPr lang="it-IT" sz="2800" dirty="0"/>
          </a:p>
          <a:p>
            <a:pPr algn="l"/>
            <a:endParaRPr lang="it-IT" sz="2800" b="1" dirty="0"/>
          </a:p>
          <a:p>
            <a:pPr algn="l"/>
            <a:endParaRPr lang="it-IT" sz="2800" b="1" dirty="0"/>
          </a:p>
          <a:p>
            <a:pPr algn="l"/>
            <a:endParaRPr lang="it-IT" sz="2800" b="1" dirty="0"/>
          </a:p>
        </p:txBody>
      </p:sp>
      <p:sp>
        <p:nvSpPr>
          <p:cNvPr id="4" name="CasellaDiTesto 3"/>
          <p:cNvSpPr txBox="1"/>
          <p:nvPr/>
        </p:nvSpPr>
        <p:spPr>
          <a:xfrm>
            <a:off x="381000" y="1407855"/>
            <a:ext cx="6705600" cy="3477875"/>
          </a:xfrm>
          <a:prstGeom prst="rect">
            <a:avLst/>
          </a:prstGeom>
          <a:noFill/>
        </p:spPr>
        <p:txBody>
          <a:bodyPr wrap="square" rtlCol="0">
            <a:spAutoFit/>
          </a:bodyPr>
          <a:lstStyle/>
          <a:p>
            <a:pPr algn="l"/>
            <a:r>
              <a:rPr lang="en-US" sz="2000" dirty="0" err="1">
                <a:latin typeface="Gill Sans MT"/>
                <a:cs typeface="Gill Sans MT"/>
              </a:rPr>
              <a:t>Pharmacoperones</a:t>
            </a:r>
            <a:r>
              <a:rPr lang="en-US" sz="2000" dirty="0">
                <a:latin typeface="Gill Sans MT"/>
                <a:cs typeface="Gill Sans MT"/>
              </a:rPr>
              <a:t> </a:t>
            </a:r>
            <a:r>
              <a:rPr lang="en-US" sz="2000" i="1" dirty="0">
                <a:latin typeface="Gill Sans MT"/>
                <a:cs typeface="Gill Sans MT"/>
              </a:rPr>
              <a:t>stabilize the native conformation </a:t>
            </a:r>
            <a:r>
              <a:rPr lang="en-US" sz="2000" dirty="0">
                <a:latin typeface="Gill Sans MT"/>
                <a:cs typeface="Gill Sans MT"/>
              </a:rPr>
              <a:t>of misfolded or destabilized proteins, to prevent their degradation and promote correct trafficking to their functional site of action. </a:t>
            </a:r>
          </a:p>
          <a:p>
            <a:pPr algn="l"/>
            <a:endParaRPr lang="en-US" sz="2000" dirty="0">
              <a:latin typeface="Gill Sans MT"/>
              <a:cs typeface="Gill Sans MT"/>
            </a:endParaRPr>
          </a:p>
          <a:p>
            <a:pPr algn="l"/>
            <a:r>
              <a:rPr lang="en-US" sz="2000" dirty="0">
                <a:latin typeface="Gill Sans MT"/>
                <a:cs typeface="Gill Sans MT"/>
              </a:rPr>
              <a:t>Not many examples:</a:t>
            </a:r>
          </a:p>
          <a:p>
            <a:pPr algn="l"/>
            <a:endParaRPr lang="en-US" sz="2000" dirty="0">
              <a:latin typeface="Gill Sans MT"/>
              <a:cs typeface="Gill Sans MT"/>
            </a:endParaRPr>
          </a:p>
          <a:p>
            <a:pPr marL="285750" indent="-285750" algn="l">
              <a:buFont typeface="Arial" pitchFamily="34" charset="0"/>
              <a:buChar char="•"/>
            </a:pPr>
            <a:r>
              <a:rPr lang="it-IT" sz="2000" dirty="0">
                <a:latin typeface="Gill Sans MT"/>
                <a:cs typeface="Gill Sans MT"/>
              </a:rPr>
              <a:t>T</a:t>
            </a:r>
            <a:r>
              <a:rPr lang="en-US" sz="2000" dirty="0" err="1">
                <a:latin typeface="Gill Sans MT"/>
                <a:cs typeface="Gill Sans MT"/>
              </a:rPr>
              <a:t>afamidis</a:t>
            </a:r>
            <a:r>
              <a:rPr lang="en-US" sz="2000" dirty="0">
                <a:latin typeface="Gill Sans MT"/>
                <a:cs typeface="Gill Sans MT"/>
              </a:rPr>
              <a:t> (Transthyretin amyloidosis):</a:t>
            </a:r>
            <a:r>
              <a:rPr lang="it-IT" sz="2000" dirty="0">
                <a:latin typeface="Gill Sans MT"/>
                <a:cs typeface="Gill Sans MT"/>
              </a:rPr>
              <a:t> </a:t>
            </a:r>
            <a:r>
              <a:rPr lang="en-US" sz="2000" dirty="0">
                <a:latin typeface="Gill Sans MT"/>
                <a:cs typeface="Gill Sans MT"/>
              </a:rPr>
              <a:t>kinetically stabilizes the (mutated) tetramer, preventing monomer unfolding</a:t>
            </a:r>
          </a:p>
          <a:p>
            <a:pPr marL="285750" indent="-285750" algn="l">
              <a:buFont typeface="Arial" pitchFamily="34" charset="0"/>
              <a:buChar char="•"/>
            </a:pPr>
            <a:endParaRPr lang="en-US" sz="2000" dirty="0">
              <a:latin typeface="Gill Sans MT"/>
              <a:cs typeface="Gill Sans MT"/>
            </a:endParaRPr>
          </a:p>
          <a:p>
            <a:pPr marL="285750" indent="-285750" algn="l">
              <a:buFont typeface="Arial" pitchFamily="34" charset="0"/>
              <a:buChar char="•"/>
            </a:pPr>
            <a:r>
              <a:rPr lang="en-US" sz="2000" dirty="0">
                <a:latin typeface="Gill Sans MT"/>
                <a:cs typeface="Gill Sans MT"/>
              </a:rPr>
              <a:t>Lumacaftor (Cystic fibrosis): ΔF508 point mutant in CFTR does not reach membrane and is degraded in the ER. </a:t>
            </a:r>
          </a:p>
        </p:txBody>
      </p:sp>
      <p:pic>
        <p:nvPicPr>
          <p:cNvPr id="3" name="Immagine 2"/>
          <p:cNvPicPr>
            <a:picLocks noChangeAspect="1"/>
          </p:cNvPicPr>
          <p:nvPr/>
        </p:nvPicPr>
        <p:blipFill>
          <a:blip r:embed="rId2"/>
          <a:stretch>
            <a:fillRect/>
          </a:stretch>
        </p:blipFill>
        <p:spPr>
          <a:xfrm>
            <a:off x="7162800" y="1905000"/>
            <a:ext cx="1600200" cy="2784348"/>
          </a:xfrm>
          <a:prstGeom prst="rect">
            <a:avLst/>
          </a:prstGeom>
        </p:spPr>
      </p:pic>
      <p:sp>
        <p:nvSpPr>
          <p:cNvPr id="5" name="CasellaDiTesto 4"/>
          <p:cNvSpPr txBox="1"/>
          <p:nvPr/>
        </p:nvSpPr>
        <p:spPr>
          <a:xfrm>
            <a:off x="152400" y="6367046"/>
            <a:ext cx="4177846" cy="338554"/>
          </a:xfrm>
          <a:prstGeom prst="rect">
            <a:avLst/>
          </a:prstGeom>
          <a:noFill/>
        </p:spPr>
        <p:txBody>
          <a:bodyPr wrap="none" rtlCol="0">
            <a:spAutoFit/>
          </a:bodyPr>
          <a:lstStyle/>
          <a:p>
            <a:r>
              <a:rPr lang="it-IT" sz="1600" dirty="0">
                <a:latin typeface="Gill Sans MT" pitchFamily="34" charset="0"/>
              </a:rPr>
              <a:t>Cell Stress </a:t>
            </a:r>
            <a:r>
              <a:rPr lang="it-IT" sz="1600" dirty="0" err="1">
                <a:latin typeface="Gill Sans MT" pitchFamily="34" charset="0"/>
              </a:rPr>
              <a:t>Chaperones</a:t>
            </a:r>
            <a:r>
              <a:rPr lang="it-IT" sz="1600" dirty="0">
                <a:latin typeface="Gill Sans MT" pitchFamily="34" charset="0"/>
              </a:rPr>
              <a:t>. 1996 </a:t>
            </a:r>
            <a:r>
              <a:rPr lang="it-IT" sz="1600" dirty="0" err="1">
                <a:latin typeface="Gill Sans MT" pitchFamily="34" charset="0"/>
              </a:rPr>
              <a:t>Jun</a:t>
            </a:r>
            <a:r>
              <a:rPr lang="it-IT" sz="1600" dirty="0">
                <a:latin typeface="Gill Sans MT" pitchFamily="34" charset="0"/>
              </a:rPr>
              <a:t>; 1(2): 109–115.</a:t>
            </a:r>
          </a:p>
        </p:txBody>
      </p:sp>
      <p:pic>
        <p:nvPicPr>
          <p:cNvPr id="6" name="Immagine 5"/>
          <p:cNvPicPr>
            <a:picLocks noChangeAspect="1"/>
          </p:cNvPicPr>
          <p:nvPr/>
        </p:nvPicPr>
        <p:blipFill>
          <a:blip r:embed="rId3"/>
          <a:stretch>
            <a:fillRect/>
          </a:stretch>
        </p:blipFill>
        <p:spPr>
          <a:xfrm>
            <a:off x="4419600" y="5105400"/>
            <a:ext cx="3886200" cy="1158270"/>
          </a:xfrm>
          <a:prstGeom prst="rect">
            <a:avLst/>
          </a:prstGeom>
        </p:spPr>
      </p:pic>
    </p:spTree>
    <p:extLst>
      <p:ext uri="{BB962C8B-B14F-4D97-AF65-F5344CB8AC3E}">
        <p14:creationId xmlns:p14="http://schemas.microsoft.com/office/powerpoint/2010/main" val="3436076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28600" y="152400"/>
            <a:ext cx="6477000" cy="707886"/>
          </a:xfrm>
          <a:prstGeom prst="rect">
            <a:avLst/>
          </a:prstGeom>
          <a:noFill/>
        </p:spPr>
        <p:txBody>
          <a:bodyPr wrap="square" rtlCol="0">
            <a:spAutoFit/>
          </a:bodyPr>
          <a:lstStyle>
            <a:defPPr>
              <a:defRPr lang="it-IT"/>
            </a:defPPr>
            <a:lvl1pPr>
              <a:defRPr sz="2000">
                <a:latin typeface="Gill Sans MT" pitchFamily="34" charset="0"/>
              </a:defRPr>
            </a:lvl1pPr>
          </a:lstStyle>
          <a:p>
            <a:pPr algn="l"/>
            <a:r>
              <a:rPr lang="it-IT" sz="4000" b="1" dirty="0" err="1"/>
              <a:t>Conclusions</a:t>
            </a:r>
            <a:endParaRPr lang="it-IT" sz="4000" b="1" dirty="0"/>
          </a:p>
        </p:txBody>
      </p:sp>
      <p:sp>
        <p:nvSpPr>
          <p:cNvPr id="4" name="CasellaDiTesto 3"/>
          <p:cNvSpPr txBox="1"/>
          <p:nvPr/>
        </p:nvSpPr>
        <p:spPr>
          <a:xfrm>
            <a:off x="381000" y="1407855"/>
            <a:ext cx="8229600" cy="3211135"/>
          </a:xfrm>
          <a:prstGeom prst="rect">
            <a:avLst/>
          </a:prstGeom>
          <a:noFill/>
        </p:spPr>
        <p:txBody>
          <a:bodyPr wrap="square" rtlCol="0">
            <a:spAutoFit/>
          </a:bodyPr>
          <a:lstStyle/>
          <a:p>
            <a:pPr marL="457200" indent="-457200" algn="l">
              <a:lnSpc>
                <a:spcPct val="110000"/>
              </a:lnSpc>
              <a:spcBef>
                <a:spcPts val="1200"/>
              </a:spcBef>
              <a:buFont typeface="Arial"/>
              <a:buChar char="•"/>
            </a:pPr>
            <a:r>
              <a:rPr lang="en-US" sz="2800" dirty="0">
                <a:latin typeface="Gill Sans MT"/>
                <a:cs typeface="Gill Sans MT"/>
              </a:rPr>
              <a:t>D187N impairs G2 stability by loss of Ca</a:t>
            </a:r>
            <a:r>
              <a:rPr lang="en-US" sz="2800" baseline="30000" dirty="0">
                <a:latin typeface="Gill Sans MT"/>
                <a:cs typeface="Gill Sans MT"/>
              </a:rPr>
              <a:t>2+</a:t>
            </a:r>
            <a:r>
              <a:rPr lang="en-US" sz="2800" dirty="0">
                <a:latin typeface="Gill Sans MT"/>
                <a:cs typeface="Gill Sans MT"/>
              </a:rPr>
              <a:t>, shifting balance towards disordered tail conformations</a:t>
            </a:r>
          </a:p>
          <a:p>
            <a:pPr marL="457200" indent="-457200" algn="l">
              <a:lnSpc>
                <a:spcPct val="110000"/>
              </a:lnSpc>
              <a:spcBef>
                <a:spcPts val="1200"/>
              </a:spcBef>
              <a:buFont typeface="Arial"/>
              <a:buChar char="•"/>
            </a:pPr>
            <a:r>
              <a:rPr lang="en-US" sz="2800" dirty="0">
                <a:latin typeface="Gill Sans MT"/>
                <a:cs typeface="Gill Sans MT"/>
              </a:rPr>
              <a:t>Nb11 </a:t>
            </a:r>
            <a:r>
              <a:rPr lang="en-US" sz="2800" i="1" dirty="0">
                <a:latin typeface="Gill Sans MT"/>
                <a:cs typeface="Gill Sans MT"/>
              </a:rPr>
              <a:t>re-</a:t>
            </a:r>
            <a:r>
              <a:rPr lang="en-US" sz="2800" dirty="0">
                <a:latin typeface="Gill Sans MT"/>
                <a:cs typeface="Gill Sans MT"/>
              </a:rPr>
              <a:t>stabilizes the domain fold locally protecting a conserved hydrophobic core</a:t>
            </a:r>
          </a:p>
          <a:p>
            <a:pPr marL="457200" indent="-457200" algn="l">
              <a:lnSpc>
                <a:spcPct val="110000"/>
              </a:lnSpc>
              <a:spcBef>
                <a:spcPts val="1200"/>
              </a:spcBef>
              <a:buFont typeface="Arial"/>
              <a:buChar char="•"/>
            </a:pPr>
            <a:r>
              <a:rPr lang="en-US" sz="2800" dirty="0">
                <a:latin typeface="Gill Sans MT"/>
                <a:cs typeface="Gill Sans MT"/>
              </a:rPr>
              <a:t>Mechanism obtained via combined crystallography + </a:t>
            </a:r>
            <a:r>
              <a:rPr lang="en-US" sz="2800" b="1" dirty="0">
                <a:latin typeface="Gill Sans MT"/>
                <a:cs typeface="Gill Sans MT"/>
              </a:rPr>
              <a:t>molecular dynamics simulations</a:t>
            </a:r>
          </a:p>
        </p:txBody>
      </p:sp>
    </p:spTree>
    <p:extLst>
      <p:ext uri="{BB962C8B-B14F-4D97-AF65-F5344CB8AC3E}">
        <p14:creationId xmlns:p14="http://schemas.microsoft.com/office/powerpoint/2010/main" val="167435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Part I.</a:t>
            </a:r>
          </a:p>
          <a:p>
            <a:r>
              <a:rPr lang="it-IT" dirty="0" err="1"/>
              <a:t>Gelsolin</a:t>
            </a:r>
            <a:endParaRPr lang="en-US" dirty="0"/>
          </a:p>
        </p:txBody>
      </p:sp>
    </p:spTree>
    <p:extLst>
      <p:ext uri="{BB962C8B-B14F-4D97-AF65-F5344CB8AC3E}">
        <p14:creationId xmlns:p14="http://schemas.microsoft.com/office/powerpoint/2010/main" val="170482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FFB7-4EEA-6640-B61B-989C1A54CD51}"/>
              </a:ext>
            </a:extLst>
          </p:cNvPr>
          <p:cNvSpPr>
            <a:spLocks noGrp="1"/>
          </p:cNvSpPr>
          <p:nvPr>
            <p:ph type="title"/>
          </p:nvPr>
        </p:nvSpPr>
        <p:spPr>
          <a:xfrm>
            <a:off x="457200" y="-165283"/>
            <a:ext cx="3008313" cy="1162051"/>
          </a:xfrm>
        </p:spPr>
        <p:txBody>
          <a:bodyPr>
            <a:normAutofit/>
          </a:bodyPr>
          <a:lstStyle/>
          <a:p>
            <a:r>
              <a:rPr lang="en-IT" sz="3200" dirty="0"/>
              <a:t>Gelsolin</a:t>
            </a:r>
          </a:p>
        </p:txBody>
      </p:sp>
      <p:sp>
        <p:nvSpPr>
          <p:cNvPr id="4" name="Text Placeholder 3">
            <a:extLst>
              <a:ext uri="{FF2B5EF4-FFF2-40B4-BE49-F238E27FC236}">
                <a16:creationId xmlns:a16="http://schemas.microsoft.com/office/drawing/2014/main" id="{8AE7A27A-F2BA-9043-86AD-41A2A6D084F4}"/>
              </a:ext>
            </a:extLst>
          </p:cNvPr>
          <p:cNvSpPr>
            <a:spLocks noGrp="1"/>
          </p:cNvSpPr>
          <p:nvPr>
            <p:ph type="body" sz="half" idx="2"/>
          </p:nvPr>
        </p:nvSpPr>
        <p:spPr>
          <a:xfrm>
            <a:off x="457200" y="1149168"/>
            <a:ext cx="5221289" cy="3956232"/>
          </a:xfrm>
        </p:spPr>
        <p:txBody>
          <a:bodyPr>
            <a:normAutofit/>
          </a:bodyPr>
          <a:lstStyle/>
          <a:p>
            <a:r>
              <a:rPr lang="en-IT" sz="2000" b="1" dirty="0"/>
              <a:t>A poster-child for multi-domain proteins</a:t>
            </a:r>
            <a:endParaRPr lang="en-IT" sz="2000" dirty="0"/>
          </a:p>
          <a:p>
            <a:pPr marL="285750" indent="-285750">
              <a:buFont typeface="Arial" panose="020B0604020202020204" pitchFamily="34" charset="0"/>
              <a:buChar char="•"/>
            </a:pPr>
            <a:r>
              <a:rPr lang="en-IT" sz="2000" dirty="0"/>
              <a:t>Ubiquitous in cells </a:t>
            </a:r>
            <a:r>
              <a:rPr lang="en-IT" sz="2000" i="1" dirty="0"/>
              <a:t>and</a:t>
            </a:r>
            <a:r>
              <a:rPr lang="en-IT" sz="2000" dirty="0"/>
              <a:t> plasma (different isoforms)</a:t>
            </a:r>
          </a:p>
          <a:p>
            <a:pPr marL="285750" indent="-285750">
              <a:buFont typeface="Arial" panose="020B0604020202020204" pitchFamily="34" charset="0"/>
              <a:buChar char="•"/>
            </a:pPr>
            <a:r>
              <a:rPr lang="en-IT" sz="2000" dirty="0"/>
              <a:t>6 repeats of the </a:t>
            </a:r>
            <a:r>
              <a:rPr lang="en-IT" sz="2000" i="1" dirty="0"/>
              <a:t>Gelsolin</a:t>
            </a:r>
            <a:r>
              <a:rPr lang="en-IT" sz="2000" dirty="0"/>
              <a:t> domain, G1-G6</a:t>
            </a:r>
          </a:p>
          <a:p>
            <a:pPr marL="285750" indent="-285750">
              <a:buFont typeface="Arial" panose="020B0604020202020204" pitchFamily="34" charset="0"/>
              <a:buChar char="•"/>
            </a:pPr>
            <a:r>
              <a:rPr lang="en-IT" sz="2000" dirty="0"/>
              <a:t>Binds and caps actin filaments </a:t>
            </a:r>
            <a:r>
              <a:rPr lang="en-IT" sz="2000" i="1" dirty="0"/>
              <a:t>when activated</a:t>
            </a:r>
          </a:p>
          <a:p>
            <a:pPr marL="285750" indent="-285750">
              <a:buFont typeface="Arial" panose="020B0604020202020204" pitchFamily="34" charset="0"/>
              <a:buChar char="•"/>
            </a:pPr>
            <a:r>
              <a:rPr lang="en-IT" sz="2000" i="1" dirty="0"/>
              <a:t>A</a:t>
            </a:r>
            <a:r>
              <a:rPr lang="en-IT" sz="2000" dirty="0"/>
              <a:t>ctivated/open by Ca</a:t>
            </a:r>
            <a:r>
              <a:rPr lang="en-IT" sz="2000" baseline="30000" dirty="0"/>
              <a:t>++</a:t>
            </a:r>
            <a:r>
              <a:rPr lang="en-IT" sz="2000" dirty="0"/>
              <a:t>, otherwise inactive/</a:t>
            </a:r>
            <a:r>
              <a:rPr lang="en-IT" sz="2000" i="1" dirty="0"/>
              <a:t>closed</a:t>
            </a:r>
          </a:p>
          <a:p>
            <a:endParaRPr lang="en-IT" sz="2000" dirty="0"/>
          </a:p>
        </p:txBody>
      </p:sp>
      <p:sp>
        <p:nvSpPr>
          <p:cNvPr id="15" name="TextBox 14">
            <a:extLst>
              <a:ext uri="{FF2B5EF4-FFF2-40B4-BE49-F238E27FC236}">
                <a16:creationId xmlns:a16="http://schemas.microsoft.com/office/drawing/2014/main" id="{9B3BD8FA-B09B-8F40-95CD-96EFF826592F}"/>
              </a:ext>
            </a:extLst>
          </p:cNvPr>
          <p:cNvSpPr txBox="1"/>
          <p:nvPr/>
        </p:nvSpPr>
        <p:spPr>
          <a:xfrm>
            <a:off x="79428" y="6524654"/>
            <a:ext cx="2409634" cy="261610"/>
          </a:xfrm>
          <a:prstGeom prst="rect">
            <a:avLst/>
          </a:prstGeom>
          <a:noFill/>
        </p:spPr>
        <p:txBody>
          <a:bodyPr wrap="none" rtlCol="0">
            <a:spAutoFit/>
          </a:bodyPr>
          <a:lstStyle/>
          <a:p>
            <a:r>
              <a:rPr lang="en-US" sz="1100" dirty="0"/>
              <a:t>Robinson et al., Cytoskeleton, 2013</a:t>
            </a:r>
            <a:endParaRPr lang="en-US" sz="1050" dirty="0"/>
          </a:p>
        </p:txBody>
      </p:sp>
      <p:grpSp>
        <p:nvGrpSpPr>
          <p:cNvPr id="43" name="Group 42">
            <a:extLst>
              <a:ext uri="{FF2B5EF4-FFF2-40B4-BE49-F238E27FC236}">
                <a16:creationId xmlns:a16="http://schemas.microsoft.com/office/drawing/2014/main" id="{2B8F604B-3F89-EF4A-9087-D26C3F6C73BA}"/>
              </a:ext>
            </a:extLst>
          </p:cNvPr>
          <p:cNvGrpSpPr/>
          <p:nvPr/>
        </p:nvGrpSpPr>
        <p:grpSpPr>
          <a:xfrm>
            <a:off x="3606671" y="3036928"/>
            <a:ext cx="5537329" cy="3821072"/>
            <a:chOff x="3606671" y="2883233"/>
            <a:chExt cx="5537329" cy="3821072"/>
          </a:xfrm>
        </p:grpSpPr>
        <p:pic>
          <p:nvPicPr>
            <p:cNvPr id="8" name="Picture 7">
              <a:extLst>
                <a:ext uri="{FF2B5EF4-FFF2-40B4-BE49-F238E27FC236}">
                  <a16:creationId xmlns:a16="http://schemas.microsoft.com/office/drawing/2014/main" id="{5D1DFCC6-29BF-4446-A991-CFAC4CE234EB}"/>
                </a:ext>
              </a:extLst>
            </p:cNvPr>
            <p:cNvPicPr>
              <a:picLocks noChangeAspect="1"/>
            </p:cNvPicPr>
            <p:nvPr/>
          </p:nvPicPr>
          <p:blipFill rotWithShape="1">
            <a:blip r:embed="rId2"/>
            <a:srcRect l="18285" t="8654" r="24042" b="12661"/>
            <a:stretch/>
          </p:blipFill>
          <p:spPr>
            <a:xfrm>
              <a:off x="3606671" y="2883233"/>
              <a:ext cx="5537329" cy="3814764"/>
            </a:xfrm>
            <a:prstGeom prst="rect">
              <a:avLst/>
            </a:prstGeom>
          </p:spPr>
        </p:pic>
        <p:sp>
          <p:nvSpPr>
            <p:cNvPr id="14" name="TextBox 13">
              <a:extLst>
                <a:ext uri="{FF2B5EF4-FFF2-40B4-BE49-F238E27FC236}">
                  <a16:creationId xmlns:a16="http://schemas.microsoft.com/office/drawing/2014/main" id="{71418EA7-E601-3048-BB07-2F682D4DCFB7}"/>
                </a:ext>
              </a:extLst>
            </p:cNvPr>
            <p:cNvSpPr txBox="1"/>
            <p:nvPr/>
          </p:nvSpPr>
          <p:spPr>
            <a:xfrm>
              <a:off x="6081934"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G3</a:t>
              </a:r>
            </a:p>
          </p:txBody>
        </p:sp>
        <p:sp>
          <p:nvSpPr>
            <p:cNvPr id="25" name="TextBox 24">
              <a:extLst>
                <a:ext uri="{FF2B5EF4-FFF2-40B4-BE49-F238E27FC236}">
                  <a16:creationId xmlns:a16="http://schemas.microsoft.com/office/drawing/2014/main" id="{E75ED826-66DC-2C42-897E-25228C4105DE}"/>
                </a:ext>
              </a:extLst>
            </p:cNvPr>
            <p:cNvSpPr txBox="1"/>
            <p:nvPr/>
          </p:nvSpPr>
          <p:spPr>
            <a:xfrm>
              <a:off x="4198543"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G5</a:t>
              </a:r>
            </a:p>
          </p:txBody>
        </p:sp>
        <p:sp>
          <p:nvSpPr>
            <p:cNvPr id="26" name="TextBox 25">
              <a:extLst>
                <a:ext uri="{FF2B5EF4-FFF2-40B4-BE49-F238E27FC236}">
                  <a16:creationId xmlns:a16="http://schemas.microsoft.com/office/drawing/2014/main" id="{73DC9EC6-38AA-0541-B480-4974ADD3CAB6}"/>
                </a:ext>
              </a:extLst>
            </p:cNvPr>
            <p:cNvSpPr txBox="1"/>
            <p:nvPr/>
          </p:nvSpPr>
          <p:spPr>
            <a:xfrm>
              <a:off x="4070562"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G4</a:t>
              </a:r>
            </a:p>
          </p:txBody>
        </p:sp>
        <p:sp>
          <p:nvSpPr>
            <p:cNvPr id="27" name="TextBox 26">
              <a:extLst>
                <a:ext uri="{FF2B5EF4-FFF2-40B4-BE49-F238E27FC236}">
                  <a16:creationId xmlns:a16="http://schemas.microsoft.com/office/drawing/2014/main" id="{87F4716D-0BBC-AF4A-A785-E0E3E8FE0C31}"/>
                </a:ext>
              </a:extLst>
            </p:cNvPr>
            <p:cNvSpPr txBox="1"/>
            <p:nvPr/>
          </p:nvSpPr>
          <p:spPr>
            <a:xfrm>
              <a:off x="6069648"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G6</a:t>
              </a:r>
            </a:p>
          </p:txBody>
        </p:sp>
        <p:sp>
          <p:nvSpPr>
            <p:cNvPr id="28" name="TextBox 27">
              <a:extLst>
                <a:ext uri="{FF2B5EF4-FFF2-40B4-BE49-F238E27FC236}">
                  <a16:creationId xmlns:a16="http://schemas.microsoft.com/office/drawing/2014/main" id="{2DF4A7F0-D8B6-9B46-BE0D-97F8183897AD}"/>
                </a:ext>
              </a:extLst>
            </p:cNvPr>
            <p:cNvSpPr txBox="1"/>
            <p:nvPr/>
          </p:nvSpPr>
          <p:spPr>
            <a:xfrm>
              <a:off x="8068733" y="6033504"/>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G2</a:t>
              </a:r>
            </a:p>
          </p:txBody>
        </p:sp>
        <p:sp>
          <p:nvSpPr>
            <p:cNvPr id="29" name="TextBox 28">
              <a:extLst>
                <a:ext uri="{FF2B5EF4-FFF2-40B4-BE49-F238E27FC236}">
                  <a16:creationId xmlns:a16="http://schemas.microsoft.com/office/drawing/2014/main" id="{9FA87384-0D77-F542-8E90-4041AFF67906}"/>
                </a:ext>
              </a:extLst>
            </p:cNvPr>
            <p:cNvSpPr txBox="1"/>
            <p:nvPr/>
          </p:nvSpPr>
          <p:spPr>
            <a:xfrm>
              <a:off x="7965325" y="3136816"/>
              <a:ext cx="685800" cy="338554"/>
            </a:xfrm>
            <a:prstGeom prst="rect">
              <a:avLst/>
            </a:prstGeom>
            <a:solidFill>
              <a:schemeClr val="bg1">
                <a:alpha val="75000"/>
              </a:schemeClr>
            </a:solidFill>
          </p:spPr>
          <p:txBody>
            <a:bodyPr wrap="square" rtlCol="0">
              <a:spAutoFit/>
            </a:bodyPr>
            <a:lstStyle/>
            <a:p>
              <a:r>
                <a:rPr lang="en-IT" sz="1600" dirty="0">
                  <a:latin typeface="Gill Sans MT" pitchFamily="34" charset="0"/>
                </a:rPr>
                <a:t>G1</a:t>
              </a:r>
            </a:p>
          </p:txBody>
        </p:sp>
        <p:sp>
          <p:nvSpPr>
            <p:cNvPr id="45" name="TextBox 44">
              <a:extLst>
                <a:ext uri="{FF2B5EF4-FFF2-40B4-BE49-F238E27FC236}">
                  <a16:creationId xmlns:a16="http://schemas.microsoft.com/office/drawing/2014/main" id="{372A6955-E6B7-0642-ADBF-5B95CF862628}"/>
                </a:ext>
              </a:extLst>
            </p:cNvPr>
            <p:cNvSpPr txBox="1"/>
            <p:nvPr/>
          </p:nvSpPr>
          <p:spPr>
            <a:xfrm>
              <a:off x="5513507" y="6365751"/>
              <a:ext cx="1798081" cy="338554"/>
            </a:xfrm>
            <a:prstGeom prst="rect">
              <a:avLst/>
            </a:prstGeom>
            <a:solidFill>
              <a:schemeClr val="bg1">
                <a:alpha val="75000"/>
              </a:schemeClr>
            </a:solidFill>
          </p:spPr>
          <p:txBody>
            <a:bodyPr wrap="square" rtlCol="0">
              <a:spAutoFit/>
            </a:bodyPr>
            <a:lstStyle/>
            <a:p>
              <a:r>
                <a:rPr lang="en-IT" sz="1600" dirty="0">
                  <a:solidFill>
                    <a:schemeClr val="tx2"/>
                  </a:solidFill>
                  <a:latin typeface="Gill Sans MT" pitchFamily="34" charset="0"/>
                </a:rPr>
                <a:t>PDB: 3FFN</a:t>
              </a:r>
            </a:p>
          </p:txBody>
        </p:sp>
      </p:grpSp>
    </p:spTree>
    <p:extLst>
      <p:ext uri="{BB962C8B-B14F-4D97-AF65-F5344CB8AC3E}">
        <p14:creationId xmlns:p14="http://schemas.microsoft.com/office/powerpoint/2010/main" val="570754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E968CF-02A2-934F-8ECE-0F127DD90637}"/>
              </a:ext>
            </a:extLst>
          </p:cNvPr>
          <p:cNvPicPr>
            <a:picLocks noChangeAspect="1"/>
          </p:cNvPicPr>
          <p:nvPr/>
        </p:nvPicPr>
        <p:blipFill rotWithShape="1">
          <a:blip r:embed="rId2"/>
          <a:srcRect l="18285" t="8654" r="24042" b="12661"/>
          <a:stretch/>
        </p:blipFill>
        <p:spPr>
          <a:xfrm>
            <a:off x="3917725" y="1062723"/>
            <a:ext cx="3877205" cy="2671075"/>
          </a:xfrm>
          <a:prstGeom prst="rect">
            <a:avLst/>
          </a:prstGeom>
        </p:spPr>
      </p:pic>
      <p:sp>
        <p:nvSpPr>
          <p:cNvPr id="30" name="TextBox 29">
            <a:extLst>
              <a:ext uri="{FF2B5EF4-FFF2-40B4-BE49-F238E27FC236}">
                <a16:creationId xmlns:a16="http://schemas.microsoft.com/office/drawing/2014/main" id="{BF38FAC9-496E-4F48-86CB-1B01380BABC5}"/>
              </a:ext>
            </a:extLst>
          </p:cNvPr>
          <p:cNvSpPr txBox="1"/>
          <p:nvPr/>
        </p:nvSpPr>
        <p:spPr>
          <a:xfrm>
            <a:off x="989730" y="1798095"/>
            <a:ext cx="2273636" cy="1200329"/>
          </a:xfrm>
          <a:prstGeom prst="rect">
            <a:avLst/>
          </a:prstGeom>
          <a:noFill/>
        </p:spPr>
        <p:txBody>
          <a:bodyPr wrap="none" rtlCol="0">
            <a:spAutoFit/>
          </a:bodyPr>
          <a:lstStyle/>
          <a:p>
            <a:r>
              <a:rPr lang="en-IT" sz="2400" dirty="0">
                <a:latin typeface="Gill Sans MT" pitchFamily="34" charset="0"/>
              </a:rPr>
              <a:t>No Ca</a:t>
            </a:r>
            <a:r>
              <a:rPr lang="en-IT" sz="2400" baseline="30000" dirty="0">
                <a:latin typeface="Gill Sans MT" pitchFamily="34" charset="0"/>
              </a:rPr>
              <a:t>2+</a:t>
            </a:r>
            <a:r>
              <a:rPr lang="en-IT" sz="2400" dirty="0">
                <a:latin typeface="Gill Sans MT" pitchFamily="34" charset="0"/>
              </a:rPr>
              <a:t>.</a:t>
            </a:r>
            <a:br>
              <a:rPr lang="en-IT" sz="2400" baseline="30000" dirty="0">
                <a:latin typeface="Gill Sans MT" pitchFamily="34" charset="0"/>
              </a:rPr>
            </a:br>
            <a:r>
              <a:rPr lang="en-IT" sz="2400" dirty="0">
                <a:latin typeface="Gill Sans MT" pitchFamily="34" charset="0"/>
              </a:rPr>
              <a:t>Closed form.</a:t>
            </a:r>
          </a:p>
          <a:p>
            <a:r>
              <a:rPr lang="en-IT" sz="2400" dirty="0">
                <a:latin typeface="Gill Sans MT" pitchFamily="34" charset="0"/>
              </a:rPr>
              <a:t>Resolved (2008).</a:t>
            </a:r>
          </a:p>
        </p:txBody>
      </p:sp>
      <p:grpSp>
        <p:nvGrpSpPr>
          <p:cNvPr id="43" name="Group 42">
            <a:extLst>
              <a:ext uri="{FF2B5EF4-FFF2-40B4-BE49-F238E27FC236}">
                <a16:creationId xmlns:a16="http://schemas.microsoft.com/office/drawing/2014/main" id="{A1A913AF-881D-2B4C-91FB-A05192ED3FC7}"/>
              </a:ext>
            </a:extLst>
          </p:cNvPr>
          <p:cNvGrpSpPr/>
          <p:nvPr/>
        </p:nvGrpSpPr>
        <p:grpSpPr>
          <a:xfrm rot="16200000">
            <a:off x="7502287" y="2060135"/>
            <a:ext cx="2392648" cy="362763"/>
            <a:chOff x="5774902" y="2497166"/>
            <a:chExt cx="2392648" cy="362763"/>
          </a:xfrm>
        </p:grpSpPr>
        <p:cxnSp>
          <p:nvCxnSpPr>
            <p:cNvPr id="32" name="Straight Arrow Connector 31">
              <a:extLst>
                <a:ext uri="{FF2B5EF4-FFF2-40B4-BE49-F238E27FC236}">
                  <a16:creationId xmlns:a16="http://schemas.microsoft.com/office/drawing/2014/main" id="{345F935A-9218-F743-9BFD-8A5F1289F9BE}"/>
                </a:ext>
              </a:extLst>
            </p:cNvPr>
            <p:cNvCxnSpPr>
              <a:cxnSpLocks/>
            </p:cNvCxnSpPr>
            <p:nvPr/>
          </p:nvCxnSpPr>
          <p:spPr>
            <a:xfrm rot="5400000" flipV="1">
              <a:off x="6971226" y="1300842"/>
              <a:ext cx="0" cy="2392648"/>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E57FE54-A286-B846-ABE1-CECA9C01D38A}"/>
                </a:ext>
              </a:extLst>
            </p:cNvPr>
            <p:cNvSpPr txBox="1"/>
            <p:nvPr/>
          </p:nvSpPr>
          <p:spPr>
            <a:xfrm>
              <a:off x="6382312" y="2521375"/>
              <a:ext cx="864339" cy="338554"/>
            </a:xfrm>
            <a:prstGeom prst="rect">
              <a:avLst/>
            </a:prstGeom>
            <a:noFill/>
          </p:spPr>
          <p:txBody>
            <a:bodyPr wrap="none" rtlCol="0">
              <a:spAutoFit/>
            </a:bodyPr>
            <a:lstStyle/>
            <a:p>
              <a:r>
                <a:rPr lang="en-IT" sz="1600" dirty="0">
                  <a:latin typeface="Gill Sans MT" pitchFamily="34" charset="0"/>
                </a:rPr>
                <a:t>~ 100 Å</a:t>
              </a:r>
            </a:p>
          </p:txBody>
        </p:sp>
      </p:grpSp>
      <p:cxnSp>
        <p:nvCxnSpPr>
          <p:cNvPr id="54" name="Straight Connector 53">
            <a:extLst>
              <a:ext uri="{FF2B5EF4-FFF2-40B4-BE49-F238E27FC236}">
                <a16:creationId xmlns:a16="http://schemas.microsoft.com/office/drawing/2014/main" id="{6A5F0913-393F-9F46-AE57-6EBCE36396F8}"/>
              </a:ext>
            </a:extLst>
          </p:cNvPr>
          <p:cNvCxnSpPr>
            <a:cxnSpLocks/>
          </p:cNvCxnSpPr>
          <p:nvPr/>
        </p:nvCxnSpPr>
        <p:spPr>
          <a:xfrm>
            <a:off x="-9096" y="838200"/>
            <a:ext cx="915309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7E4FC33-1009-A44E-8581-330E03F5D971}"/>
              </a:ext>
            </a:extLst>
          </p:cNvPr>
          <p:cNvCxnSpPr>
            <a:cxnSpLocks/>
          </p:cNvCxnSpPr>
          <p:nvPr/>
        </p:nvCxnSpPr>
        <p:spPr>
          <a:xfrm>
            <a:off x="-9096" y="3886200"/>
            <a:ext cx="915309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C23F47B3-0BDE-1442-84C3-F812BC6D06DB}"/>
              </a:ext>
            </a:extLst>
          </p:cNvPr>
          <p:cNvSpPr txBox="1"/>
          <p:nvPr/>
        </p:nvSpPr>
        <p:spPr>
          <a:xfrm>
            <a:off x="1021137" y="4469833"/>
            <a:ext cx="2312877" cy="1200329"/>
          </a:xfrm>
          <a:prstGeom prst="rect">
            <a:avLst/>
          </a:prstGeom>
          <a:noFill/>
        </p:spPr>
        <p:txBody>
          <a:bodyPr wrap="none" rtlCol="0">
            <a:spAutoFit/>
          </a:bodyPr>
          <a:lstStyle/>
          <a:p>
            <a:r>
              <a:rPr lang="en-IT" sz="2400" dirty="0">
                <a:latin typeface="Gill Sans MT" pitchFamily="34" charset="0"/>
              </a:rPr>
              <a:t>~ mM Ca</a:t>
            </a:r>
            <a:r>
              <a:rPr lang="en-IT" sz="2400" baseline="30000" dirty="0">
                <a:latin typeface="Gill Sans MT" pitchFamily="34" charset="0"/>
              </a:rPr>
              <a:t>2+</a:t>
            </a:r>
            <a:r>
              <a:rPr lang="en-IT" sz="2400" dirty="0">
                <a:latin typeface="Gill Sans MT" pitchFamily="34" charset="0"/>
              </a:rPr>
              <a:t>.</a:t>
            </a:r>
            <a:br>
              <a:rPr lang="en-IT" sz="2400" baseline="30000" dirty="0">
                <a:latin typeface="Gill Sans MT" pitchFamily="34" charset="0"/>
              </a:rPr>
            </a:br>
            <a:r>
              <a:rPr lang="en-IT" sz="2400" dirty="0">
                <a:latin typeface="Gill Sans MT" pitchFamily="34" charset="0"/>
              </a:rPr>
              <a:t>Active form.</a:t>
            </a:r>
          </a:p>
          <a:p>
            <a:r>
              <a:rPr lang="en-IT" sz="2400" dirty="0">
                <a:latin typeface="Gill Sans MT" pitchFamily="34" charset="0"/>
              </a:rPr>
              <a:t>Dynamic. Elusive.</a:t>
            </a:r>
          </a:p>
        </p:txBody>
      </p:sp>
      <p:sp>
        <p:nvSpPr>
          <p:cNvPr id="59" name="Frame 58">
            <a:extLst>
              <a:ext uri="{FF2B5EF4-FFF2-40B4-BE49-F238E27FC236}">
                <a16:creationId xmlns:a16="http://schemas.microsoft.com/office/drawing/2014/main" id="{7F898C18-DAB8-3F43-94ED-86E378F1DF52}"/>
              </a:ext>
            </a:extLst>
          </p:cNvPr>
          <p:cNvSpPr/>
          <p:nvPr/>
        </p:nvSpPr>
        <p:spPr>
          <a:xfrm>
            <a:off x="3917725" y="4910296"/>
            <a:ext cx="924859" cy="883385"/>
          </a:xfrm>
          <a:prstGeom prst="frame">
            <a:avLst>
              <a:gd name="adj1" fmla="val 9425"/>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solidFill>
                <a:schemeClr val="tx1"/>
              </a:solidFill>
            </a:endParaRPr>
          </a:p>
        </p:txBody>
      </p:sp>
      <p:sp>
        <p:nvSpPr>
          <p:cNvPr id="60" name="TextBox 59">
            <a:extLst>
              <a:ext uri="{FF2B5EF4-FFF2-40B4-BE49-F238E27FC236}">
                <a16:creationId xmlns:a16="http://schemas.microsoft.com/office/drawing/2014/main" id="{7CB8F7DE-933D-3B45-9AA2-1187BF7E7E49}"/>
              </a:ext>
            </a:extLst>
          </p:cNvPr>
          <p:cNvSpPr txBox="1"/>
          <p:nvPr/>
        </p:nvSpPr>
        <p:spPr>
          <a:xfrm>
            <a:off x="2141293" y="5984624"/>
            <a:ext cx="4424609" cy="707886"/>
          </a:xfrm>
          <a:prstGeom prst="rect">
            <a:avLst/>
          </a:prstGeom>
          <a:noFill/>
        </p:spPr>
        <p:txBody>
          <a:bodyPr wrap="none" rtlCol="0">
            <a:spAutoFit/>
          </a:bodyPr>
          <a:lstStyle/>
          <a:p>
            <a:r>
              <a:rPr lang="en-IT" sz="2000" dirty="0">
                <a:latin typeface="Gill Sans MT" pitchFamily="34" charset="0"/>
              </a:rPr>
              <a:t>However, crystallisation of Ca</a:t>
            </a:r>
            <a:r>
              <a:rPr lang="en-IT" sz="2000" baseline="30000" dirty="0">
                <a:latin typeface="Gill Sans MT" pitchFamily="34" charset="0"/>
              </a:rPr>
              <a:t>2+</a:t>
            </a:r>
            <a:r>
              <a:rPr lang="en-IT" sz="2000" dirty="0">
                <a:latin typeface="Gill Sans MT" pitchFamily="34" charset="0"/>
              </a:rPr>
              <a:t>-bound </a:t>
            </a:r>
            <a:br>
              <a:rPr lang="en-IT" sz="2000" dirty="0">
                <a:latin typeface="Gill Sans MT" pitchFamily="34" charset="0"/>
              </a:rPr>
            </a:br>
            <a:r>
              <a:rPr lang="en-IT" sz="2000" b="1" dirty="0">
                <a:solidFill>
                  <a:schemeClr val="accent2">
                    <a:lumMod val="75000"/>
                  </a:schemeClr>
                </a:solidFill>
                <a:latin typeface="Gill Sans MT" pitchFamily="34" charset="0"/>
              </a:rPr>
              <a:t>isolated domains </a:t>
            </a:r>
            <a:r>
              <a:rPr lang="en-IT" sz="2000" dirty="0">
                <a:latin typeface="Gill Sans MT" pitchFamily="34" charset="0"/>
              </a:rPr>
              <a:t>has been successful.</a:t>
            </a:r>
          </a:p>
        </p:txBody>
      </p:sp>
      <p:grpSp>
        <p:nvGrpSpPr>
          <p:cNvPr id="65" name="Group 64">
            <a:extLst>
              <a:ext uri="{FF2B5EF4-FFF2-40B4-BE49-F238E27FC236}">
                <a16:creationId xmlns:a16="http://schemas.microsoft.com/office/drawing/2014/main" id="{1C98CF79-F168-444B-958F-ED5AB90BDC2C}"/>
              </a:ext>
            </a:extLst>
          </p:cNvPr>
          <p:cNvGrpSpPr/>
          <p:nvPr/>
        </p:nvGrpSpPr>
        <p:grpSpPr>
          <a:xfrm>
            <a:off x="3917725" y="4202915"/>
            <a:ext cx="4589339" cy="1326189"/>
            <a:chOff x="3917725" y="4202915"/>
            <a:chExt cx="4589339" cy="1326189"/>
          </a:xfrm>
        </p:grpSpPr>
        <p:sp>
          <p:nvSpPr>
            <p:cNvPr id="42" name="Freeform 41">
              <a:extLst>
                <a:ext uri="{FF2B5EF4-FFF2-40B4-BE49-F238E27FC236}">
                  <a16:creationId xmlns:a16="http://schemas.microsoft.com/office/drawing/2014/main" id="{A3790F7E-55D3-964F-9586-063244157BA6}"/>
                </a:ext>
              </a:extLst>
            </p:cNvPr>
            <p:cNvSpPr/>
            <p:nvPr/>
          </p:nvSpPr>
          <p:spPr>
            <a:xfrm>
              <a:off x="3962818" y="4419600"/>
              <a:ext cx="4383543" cy="981392"/>
            </a:xfrm>
            <a:custGeom>
              <a:avLst/>
              <a:gdLst>
                <a:gd name="connsiteX0" fmla="*/ 0 w 5782946"/>
                <a:gd name="connsiteY0" fmla="*/ 316452 h 778688"/>
                <a:gd name="connsiteX1" fmla="*/ 1095469 w 5782946"/>
                <a:gd name="connsiteY1" fmla="*/ 17688 h 778688"/>
                <a:gd name="connsiteX2" fmla="*/ 2027976 w 5782946"/>
                <a:gd name="connsiteY2" fmla="*/ 778179 h 778688"/>
                <a:gd name="connsiteX3" fmla="*/ 3413156 w 5782946"/>
                <a:gd name="connsiteY3" fmla="*/ 144436 h 778688"/>
                <a:gd name="connsiteX4" fmla="*/ 4635374 w 5782946"/>
                <a:gd name="connsiteY4" fmla="*/ 705751 h 778688"/>
                <a:gd name="connsiteX5" fmla="*/ 5776111 w 5782946"/>
                <a:gd name="connsiteY5" fmla="*/ 533735 h 778688"/>
                <a:gd name="connsiteX6" fmla="*/ 5024673 w 5782946"/>
                <a:gd name="connsiteY6" fmla="*/ 8634 h 778688"/>
                <a:gd name="connsiteX0" fmla="*/ 1197360 w 4689779"/>
                <a:gd name="connsiteY0" fmla="*/ 75239 h 1008255"/>
                <a:gd name="connsiteX1" fmla="*/ 2302 w 4689779"/>
                <a:gd name="connsiteY1" fmla="*/ 247255 h 1008255"/>
                <a:gd name="connsiteX2" fmla="*/ 934809 w 4689779"/>
                <a:gd name="connsiteY2" fmla="*/ 1007746 h 1008255"/>
                <a:gd name="connsiteX3" fmla="*/ 2319989 w 4689779"/>
                <a:gd name="connsiteY3" fmla="*/ 374003 h 1008255"/>
                <a:gd name="connsiteX4" fmla="*/ 3542207 w 4689779"/>
                <a:gd name="connsiteY4" fmla="*/ 935318 h 1008255"/>
                <a:gd name="connsiteX5" fmla="*/ 4682944 w 4689779"/>
                <a:gd name="connsiteY5" fmla="*/ 763302 h 1008255"/>
                <a:gd name="connsiteX6" fmla="*/ 3931506 w 4689779"/>
                <a:gd name="connsiteY6" fmla="*/ 238201 h 1008255"/>
                <a:gd name="connsiteX0" fmla="*/ 1197360 w 4689779"/>
                <a:gd name="connsiteY0" fmla="*/ 71285 h 1004301"/>
                <a:gd name="connsiteX1" fmla="*/ 2302 w 4689779"/>
                <a:gd name="connsiteY1" fmla="*/ 243301 h 1004301"/>
                <a:gd name="connsiteX2" fmla="*/ 934809 w 4689779"/>
                <a:gd name="connsiteY2" fmla="*/ 1003792 h 1004301"/>
                <a:gd name="connsiteX3" fmla="*/ 2319989 w 4689779"/>
                <a:gd name="connsiteY3" fmla="*/ 370049 h 1004301"/>
                <a:gd name="connsiteX4" fmla="*/ 3542207 w 4689779"/>
                <a:gd name="connsiteY4" fmla="*/ 931364 h 1004301"/>
                <a:gd name="connsiteX5" fmla="*/ 4682944 w 4689779"/>
                <a:gd name="connsiteY5" fmla="*/ 759348 h 1004301"/>
                <a:gd name="connsiteX6" fmla="*/ 3931506 w 4689779"/>
                <a:gd name="connsiteY6" fmla="*/ 234247 h 1004301"/>
                <a:gd name="connsiteX0" fmla="*/ 891124 w 4383543"/>
                <a:gd name="connsiteY0" fmla="*/ 48825 h 981392"/>
                <a:gd name="connsiteX1" fmla="*/ 3884 w 4383543"/>
                <a:gd name="connsiteY1" fmla="*/ 383803 h 981392"/>
                <a:gd name="connsiteX2" fmla="*/ 628573 w 4383543"/>
                <a:gd name="connsiteY2" fmla="*/ 981332 h 981392"/>
                <a:gd name="connsiteX3" fmla="*/ 2013753 w 4383543"/>
                <a:gd name="connsiteY3" fmla="*/ 347589 h 981392"/>
                <a:gd name="connsiteX4" fmla="*/ 3235971 w 4383543"/>
                <a:gd name="connsiteY4" fmla="*/ 908904 h 981392"/>
                <a:gd name="connsiteX5" fmla="*/ 4376708 w 4383543"/>
                <a:gd name="connsiteY5" fmla="*/ 736888 h 981392"/>
                <a:gd name="connsiteX6" fmla="*/ 3625270 w 4383543"/>
                <a:gd name="connsiteY6" fmla="*/ 211787 h 9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3543" h="981392">
                  <a:moveTo>
                    <a:pt x="891124" y="48825"/>
                  </a:moveTo>
                  <a:cubicBezTo>
                    <a:pt x="409780" y="-129982"/>
                    <a:pt x="47642" y="228385"/>
                    <a:pt x="3884" y="383803"/>
                  </a:cubicBezTo>
                  <a:cubicBezTo>
                    <a:pt x="-39874" y="539221"/>
                    <a:pt x="293595" y="987368"/>
                    <a:pt x="628573" y="981332"/>
                  </a:cubicBezTo>
                  <a:cubicBezTo>
                    <a:pt x="963551" y="975296"/>
                    <a:pt x="1579187" y="359660"/>
                    <a:pt x="2013753" y="347589"/>
                  </a:cubicBezTo>
                  <a:cubicBezTo>
                    <a:pt x="2448319" y="335518"/>
                    <a:pt x="2842145" y="844021"/>
                    <a:pt x="3235971" y="908904"/>
                  </a:cubicBezTo>
                  <a:cubicBezTo>
                    <a:pt x="3629797" y="973787"/>
                    <a:pt x="4311825" y="853074"/>
                    <a:pt x="4376708" y="736888"/>
                  </a:cubicBezTo>
                  <a:cubicBezTo>
                    <a:pt x="4441591" y="620702"/>
                    <a:pt x="4033430" y="416244"/>
                    <a:pt x="3625270" y="211787"/>
                  </a:cubicBezTo>
                </a:path>
              </a:pathLst>
            </a:custGeom>
            <a:noFill/>
            <a:ln w="82550">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dirty="0"/>
            </a:p>
          </p:txBody>
        </p:sp>
        <p:sp>
          <p:nvSpPr>
            <p:cNvPr id="46" name="Rounded Rectangle 45">
              <a:extLst>
                <a:ext uri="{FF2B5EF4-FFF2-40B4-BE49-F238E27FC236}">
                  <a16:creationId xmlns:a16="http://schemas.microsoft.com/office/drawing/2014/main" id="{991A1AE3-7CAB-C747-8DAA-C54F5FF9B9F5}"/>
                </a:ext>
              </a:extLst>
            </p:cNvPr>
            <p:cNvSpPr/>
            <p:nvPr/>
          </p:nvSpPr>
          <p:spPr>
            <a:xfrm>
              <a:off x="3917725" y="4419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1</a:t>
              </a:r>
            </a:p>
          </p:txBody>
        </p:sp>
        <p:sp>
          <p:nvSpPr>
            <p:cNvPr id="47" name="Rounded Rectangle 46">
              <a:extLst>
                <a:ext uri="{FF2B5EF4-FFF2-40B4-BE49-F238E27FC236}">
                  <a16:creationId xmlns:a16="http://schemas.microsoft.com/office/drawing/2014/main" id="{7F83DC38-E813-9343-846F-3394215D0D1F}"/>
                </a:ext>
              </a:extLst>
            </p:cNvPr>
            <p:cNvSpPr/>
            <p:nvPr/>
          </p:nvSpPr>
          <p:spPr>
            <a:xfrm>
              <a:off x="4181192" y="5181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2</a:t>
              </a:r>
            </a:p>
          </p:txBody>
        </p:sp>
        <p:sp>
          <p:nvSpPr>
            <p:cNvPr id="48" name="Rounded Rectangle 47">
              <a:extLst>
                <a:ext uri="{FF2B5EF4-FFF2-40B4-BE49-F238E27FC236}">
                  <a16:creationId xmlns:a16="http://schemas.microsoft.com/office/drawing/2014/main" id="{31D51CB6-D955-9043-86F1-5D9F3C32CC14}"/>
                </a:ext>
              </a:extLst>
            </p:cNvPr>
            <p:cNvSpPr/>
            <p:nvPr/>
          </p:nvSpPr>
          <p:spPr>
            <a:xfrm>
              <a:off x="4956884" y="4910296"/>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49" name="Rounded Rectangle 48">
              <a:extLst>
                <a:ext uri="{FF2B5EF4-FFF2-40B4-BE49-F238E27FC236}">
                  <a16:creationId xmlns:a16="http://schemas.microsoft.com/office/drawing/2014/main" id="{1574DD30-1B20-6544-AA97-96C16989AA85}"/>
                </a:ext>
              </a:extLst>
            </p:cNvPr>
            <p:cNvSpPr/>
            <p:nvPr/>
          </p:nvSpPr>
          <p:spPr>
            <a:xfrm>
              <a:off x="5659290" y="4597879"/>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0" name="Rounded Rectangle 49">
              <a:extLst>
                <a:ext uri="{FF2B5EF4-FFF2-40B4-BE49-F238E27FC236}">
                  <a16:creationId xmlns:a16="http://schemas.microsoft.com/office/drawing/2014/main" id="{12A362AB-E20E-AA41-9CFE-8366BEF1521E}"/>
                </a:ext>
              </a:extLst>
            </p:cNvPr>
            <p:cNvSpPr/>
            <p:nvPr/>
          </p:nvSpPr>
          <p:spPr>
            <a:xfrm>
              <a:off x="6584249" y="4948773"/>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1" name="Rounded Rectangle 50">
              <a:extLst>
                <a:ext uri="{FF2B5EF4-FFF2-40B4-BE49-F238E27FC236}">
                  <a16:creationId xmlns:a16="http://schemas.microsoft.com/office/drawing/2014/main" id="{7CB8688B-3D03-C246-BDA8-B3BBF0EDFD43}"/>
                </a:ext>
              </a:extLst>
            </p:cNvPr>
            <p:cNvSpPr/>
            <p:nvPr/>
          </p:nvSpPr>
          <p:spPr>
            <a:xfrm>
              <a:off x="7193849" y="518160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52" name="Rounded Rectangle 51">
              <a:extLst>
                <a:ext uri="{FF2B5EF4-FFF2-40B4-BE49-F238E27FC236}">
                  <a16:creationId xmlns:a16="http://schemas.microsoft.com/office/drawing/2014/main" id="{47D1B01D-90EB-0E48-AE5D-3DBC6A87C798}"/>
                </a:ext>
              </a:extLst>
            </p:cNvPr>
            <p:cNvSpPr/>
            <p:nvPr/>
          </p:nvSpPr>
          <p:spPr>
            <a:xfrm>
              <a:off x="8126064" y="4942210"/>
              <a:ext cx="381000" cy="34750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6</a:t>
              </a:r>
            </a:p>
          </p:txBody>
        </p:sp>
        <p:sp>
          <p:nvSpPr>
            <p:cNvPr id="62" name="TextBox 61">
              <a:extLst>
                <a:ext uri="{FF2B5EF4-FFF2-40B4-BE49-F238E27FC236}">
                  <a16:creationId xmlns:a16="http://schemas.microsoft.com/office/drawing/2014/main" id="{59EA72D8-FB61-9449-8B8F-53B348F69A00}"/>
                </a:ext>
              </a:extLst>
            </p:cNvPr>
            <p:cNvSpPr txBox="1"/>
            <p:nvPr/>
          </p:nvSpPr>
          <p:spPr>
            <a:xfrm>
              <a:off x="7772400" y="5105400"/>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sp>
          <p:nvSpPr>
            <p:cNvPr id="63" name="TextBox 62">
              <a:extLst>
                <a:ext uri="{FF2B5EF4-FFF2-40B4-BE49-F238E27FC236}">
                  <a16:creationId xmlns:a16="http://schemas.microsoft.com/office/drawing/2014/main" id="{2D0F782B-45F4-954E-AC8A-EDA07CA49018}"/>
                </a:ext>
              </a:extLst>
            </p:cNvPr>
            <p:cNvSpPr txBox="1"/>
            <p:nvPr/>
          </p:nvSpPr>
          <p:spPr>
            <a:xfrm>
              <a:off x="6172200" y="4648200"/>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sp>
          <p:nvSpPr>
            <p:cNvPr id="64" name="TextBox 63">
              <a:extLst>
                <a:ext uri="{FF2B5EF4-FFF2-40B4-BE49-F238E27FC236}">
                  <a16:creationId xmlns:a16="http://schemas.microsoft.com/office/drawing/2014/main" id="{DB212730-FADE-9B4A-BBE4-879195DE9CD9}"/>
                </a:ext>
              </a:extLst>
            </p:cNvPr>
            <p:cNvSpPr txBox="1"/>
            <p:nvPr/>
          </p:nvSpPr>
          <p:spPr>
            <a:xfrm>
              <a:off x="4507176" y="4202915"/>
              <a:ext cx="225910" cy="400110"/>
            </a:xfrm>
            <a:prstGeom prst="rect">
              <a:avLst/>
            </a:prstGeom>
            <a:noFill/>
          </p:spPr>
          <p:txBody>
            <a:bodyPr wrap="square" rtlCol="0">
              <a:spAutoFit/>
            </a:bodyPr>
            <a:lstStyle/>
            <a:p>
              <a:r>
                <a:rPr lang="en-IT" sz="2000" dirty="0">
                  <a:effectLst>
                    <a:glow rad="304800">
                      <a:schemeClr val="bg1">
                        <a:alpha val="73000"/>
                      </a:schemeClr>
                    </a:glow>
                  </a:effectLst>
                  <a:latin typeface="Gill Sans MT" pitchFamily="34" charset="0"/>
                </a:rPr>
                <a:t>?</a:t>
              </a:r>
            </a:p>
          </p:txBody>
        </p:sp>
      </p:grpSp>
      <p:grpSp>
        <p:nvGrpSpPr>
          <p:cNvPr id="34" name="Group 33">
            <a:extLst>
              <a:ext uri="{FF2B5EF4-FFF2-40B4-BE49-F238E27FC236}">
                <a16:creationId xmlns:a16="http://schemas.microsoft.com/office/drawing/2014/main" id="{9F522CBF-27E9-1D41-81D2-3C460E0833FA}"/>
              </a:ext>
            </a:extLst>
          </p:cNvPr>
          <p:cNvGrpSpPr/>
          <p:nvPr/>
        </p:nvGrpSpPr>
        <p:grpSpPr>
          <a:xfrm>
            <a:off x="1402649" y="188918"/>
            <a:ext cx="6879870" cy="321010"/>
            <a:chOff x="914400" y="3290685"/>
            <a:chExt cx="6879870" cy="321010"/>
          </a:xfrm>
        </p:grpSpPr>
        <p:sp>
          <p:nvSpPr>
            <p:cNvPr id="35" name="Rectangle 34">
              <a:extLst>
                <a:ext uri="{FF2B5EF4-FFF2-40B4-BE49-F238E27FC236}">
                  <a16:creationId xmlns:a16="http://schemas.microsoft.com/office/drawing/2014/main" id="{70789719-F520-D94D-8BCB-E01A509FDB13}"/>
                </a:ext>
              </a:extLst>
            </p:cNvPr>
            <p:cNvSpPr/>
            <p:nvPr/>
          </p:nvSpPr>
          <p:spPr>
            <a:xfrm>
              <a:off x="914400" y="3428332"/>
              <a:ext cx="6879870"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36" name="Rounded Rectangle 35">
              <a:extLst>
                <a:ext uri="{FF2B5EF4-FFF2-40B4-BE49-F238E27FC236}">
                  <a16:creationId xmlns:a16="http://schemas.microsoft.com/office/drawing/2014/main" id="{8BD6EE2E-5365-8645-9E02-007A62D3142D}"/>
                </a:ext>
              </a:extLst>
            </p:cNvPr>
            <p:cNvSpPr/>
            <p:nvPr/>
          </p:nvSpPr>
          <p:spPr>
            <a:xfrm>
              <a:off x="1447800" y="3290686"/>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G1</a:t>
              </a:r>
            </a:p>
          </p:txBody>
        </p:sp>
        <p:sp>
          <p:nvSpPr>
            <p:cNvPr id="37" name="Rounded Rectangle 36">
              <a:extLst>
                <a:ext uri="{FF2B5EF4-FFF2-40B4-BE49-F238E27FC236}">
                  <a16:creationId xmlns:a16="http://schemas.microsoft.com/office/drawing/2014/main" id="{5F0B1D6B-D000-A745-9E0E-A33FCBE2F798}"/>
                </a:ext>
              </a:extLst>
            </p:cNvPr>
            <p:cNvSpPr/>
            <p:nvPr/>
          </p:nvSpPr>
          <p:spPr>
            <a:xfrm>
              <a:off x="24384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G2</a:t>
              </a:r>
            </a:p>
          </p:txBody>
        </p:sp>
        <p:sp>
          <p:nvSpPr>
            <p:cNvPr id="38" name="Rounded Rectangle 37">
              <a:extLst>
                <a:ext uri="{FF2B5EF4-FFF2-40B4-BE49-F238E27FC236}">
                  <a16:creationId xmlns:a16="http://schemas.microsoft.com/office/drawing/2014/main" id="{D5C7EF87-76F6-EE4F-97D1-936F60DE778B}"/>
                </a:ext>
              </a:extLst>
            </p:cNvPr>
            <p:cNvSpPr/>
            <p:nvPr/>
          </p:nvSpPr>
          <p:spPr>
            <a:xfrm>
              <a:off x="33528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G3</a:t>
              </a:r>
            </a:p>
          </p:txBody>
        </p:sp>
        <p:sp>
          <p:nvSpPr>
            <p:cNvPr id="39" name="Rounded Rectangle 38">
              <a:extLst>
                <a:ext uri="{FF2B5EF4-FFF2-40B4-BE49-F238E27FC236}">
                  <a16:creationId xmlns:a16="http://schemas.microsoft.com/office/drawing/2014/main" id="{151CB39C-FA66-C943-A124-8FBB7155325F}"/>
                </a:ext>
              </a:extLst>
            </p:cNvPr>
            <p:cNvSpPr/>
            <p:nvPr/>
          </p:nvSpPr>
          <p:spPr>
            <a:xfrm>
              <a:off x="4468635"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G4</a:t>
              </a:r>
            </a:p>
          </p:txBody>
        </p:sp>
        <p:sp>
          <p:nvSpPr>
            <p:cNvPr id="40" name="Rounded Rectangle 39">
              <a:extLst>
                <a:ext uri="{FF2B5EF4-FFF2-40B4-BE49-F238E27FC236}">
                  <a16:creationId xmlns:a16="http://schemas.microsoft.com/office/drawing/2014/main" id="{8B47AA1B-E6E8-7848-8CE0-353F0FD08E2B}"/>
                </a:ext>
              </a:extLst>
            </p:cNvPr>
            <p:cNvSpPr/>
            <p:nvPr/>
          </p:nvSpPr>
          <p:spPr>
            <a:xfrm>
              <a:off x="5475841"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G5</a:t>
              </a:r>
            </a:p>
          </p:txBody>
        </p:sp>
        <p:sp>
          <p:nvSpPr>
            <p:cNvPr id="41" name="Rounded Rectangle 40">
              <a:extLst>
                <a:ext uri="{FF2B5EF4-FFF2-40B4-BE49-F238E27FC236}">
                  <a16:creationId xmlns:a16="http://schemas.microsoft.com/office/drawing/2014/main" id="{D8FE4190-97DC-2040-B7FC-74D15CBEA209}"/>
                </a:ext>
              </a:extLst>
            </p:cNvPr>
            <p:cNvSpPr/>
            <p:nvPr/>
          </p:nvSpPr>
          <p:spPr>
            <a:xfrm>
              <a:off x="6400800" y="3290685"/>
              <a:ext cx="609600" cy="3210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T" dirty="0"/>
                <a:t>G6</a:t>
              </a:r>
            </a:p>
          </p:txBody>
        </p:sp>
      </p:grpSp>
      <p:sp>
        <p:nvSpPr>
          <p:cNvPr id="2" name="Rectangle 1">
            <a:extLst>
              <a:ext uri="{FF2B5EF4-FFF2-40B4-BE49-F238E27FC236}">
                <a16:creationId xmlns:a16="http://schemas.microsoft.com/office/drawing/2014/main" id="{282B75EE-894A-C645-9F53-FAAF7BF55FD6}"/>
              </a:ext>
            </a:extLst>
          </p:cNvPr>
          <p:cNvSpPr/>
          <p:nvPr/>
        </p:nvSpPr>
        <p:spPr>
          <a:xfrm>
            <a:off x="5435316" y="3393479"/>
            <a:ext cx="1209947" cy="369332"/>
          </a:xfrm>
          <a:prstGeom prst="rect">
            <a:avLst/>
          </a:prstGeom>
        </p:spPr>
        <p:txBody>
          <a:bodyPr wrap="none">
            <a:spAutoFit/>
          </a:bodyPr>
          <a:lstStyle/>
          <a:p>
            <a:r>
              <a:rPr lang="en-IT" dirty="0">
                <a:solidFill>
                  <a:schemeClr val="tx2"/>
                </a:solidFill>
                <a:latin typeface="Gill Sans MT" pitchFamily="34" charset="0"/>
              </a:rPr>
              <a:t>PDB: 3FFN</a:t>
            </a:r>
          </a:p>
        </p:txBody>
      </p:sp>
      <p:sp>
        <p:nvSpPr>
          <p:cNvPr id="3" name="TextBox 2">
            <a:extLst>
              <a:ext uri="{FF2B5EF4-FFF2-40B4-BE49-F238E27FC236}">
                <a16:creationId xmlns:a16="http://schemas.microsoft.com/office/drawing/2014/main" id="{C8CF6EB2-6AAD-924F-B004-3A01EDEE0406}"/>
              </a:ext>
            </a:extLst>
          </p:cNvPr>
          <p:cNvSpPr txBox="1"/>
          <p:nvPr/>
        </p:nvSpPr>
        <p:spPr>
          <a:xfrm rot="16200000">
            <a:off x="-390066" y="2215291"/>
            <a:ext cx="1285160" cy="523220"/>
          </a:xfrm>
          <a:prstGeom prst="rect">
            <a:avLst/>
          </a:prstGeom>
          <a:noFill/>
        </p:spPr>
        <p:txBody>
          <a:bodyPr wrap="none" rtlCol="0">
            <a:spAutoFit/>
          </a:bodyPr>
          <a:lstStyle/>
          <a:p>
            <a:r>
              <a:rPr lang="en-IT" sz="2800" dirty="0">
                <a:solidFill>
                  <a:schemeClr val="tx2"/>
                </a:solidFill>
                <a:latin typeface="Gill Sans MT" pitchFamily="34" charset="0"/>
              </a:rPr>
              <a:t>Inactive</a:t>
            </a:r>
          </a:p>
        </p:txBody>
      </p:sp>
      <p:sp>
        <p:nvSpPr>
          <p:cNvPr id="69" name="TextBox 68">
            <a:extLst>
              <a:ext uri="{FF2B5EF4-FFF2-40B4-BE49-F238E27FC236}">
                <a16:creationId xmlns:a16="http://schemas.microsoft.com/office/drawing/2014/main" id="{08E77B6E-4D16-CA48-95B0-D316EE710F25}"/>
              </a:ext>
            </a:extLst>
          </p:cNvPr>
          <p:cNvSpPr txBox="1"/>
          <p:nvPr/>
        </p:nvSpPr>
        <p:spPr>
          <a:xfrm rot="16200000">
            <a:off x="-288797" y="5155338"/>
            <a:ext cx="1100814" cy="523220"/>
          </a:xfrm>
          <a:prstGeom prst="rect">
            <a:avLst/>
          </a:prstGeom>
          <a:noFill/>
        </p:spPr>
        <p:txBody>
          <a:bodyPr wrap="none" rtlCol="0">
            <a:spAutoFit/>
          </a:bodyPr>
          <a:lstStyle/>
          <a:p>
            <a:r>
              <a:rPr lang="en-IT" sz="2800" dirty="0">
                <a:solidFill>
                  <a:schemeClr val="tx2"/>
                </a:solidFill>
                <a:latin typeface="Gill Sans MT" pitchFamily="34" charset="0"/>
              </a:rPr>
              <a:t>Active</a:t>
            </a:r>
          </a:p>
        </p:txBody>
      </p:sp>
    </p:spTree>
    <p:extLst>
      <p:ext uri="{BB962C8B-B14F-4D97-AF65-F5344CB8AC3E}">
        <p14:creationId xmlns:p14="http://schemas.microsoft.com/office/powerpoint/2010/main" val="237057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762000" y="1676400"/>
            <a:ext cx="7772400" cy="3124200"/>
          </a:xfrm>
        </p:spPr>
        <p:txBody>
          <a:bodyPr>
            <a:normAutofit/>
          </a:bodyPr>
          <a:lstStyle/>
          <a:p>
            <a:r>
              <a:rPr lang="it-IT" dirty="0"/>
              <a:t>Domain G2 and </a:t>
            </a:r>
          </a:p>
          <a:p>
            <a:r>
              <a:rPr lang="it-IT" dirty="0" err="1"/>
              <a:t>AGel</a:t>
            </a:r>
            <a:r>
              <a:rPr lang="it-IT" dirty="0"/>
              <a:t> </a:t>
            </a:r>
            <a:r>
              <a:rPr lang="it-IT" dirty="0" err="1"/>
              <a:t>Amyloidosys</a:t>
            </a:r>
            <a:endParaRPr lang="en-US" dirty="0"/>
          </a:p>
        </p:txBody>
      </p:sp>
    </p:spTree>
    <p:extLst>
      <p:ext uri="{BB962C8B-B14F-4D97-AF65-F5344CB8AC3E}">
        <p14:creationId xmlns:p14="http://schemas.microsoft.com/office/powerpoint/2010/main" val="38672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F70AC6-CAE6-4D4B-A4AD-1FAD5BD23E4B}"/>
              </a:ext>
            </a:extLst>
          </p:cNvPr>
          <p:cNvSpPr/>
          <p:nvPr/>
        </p:nvSpPr>
        <p:spPr>
          <a:xfrm>
            <a:off x="6324600" y="1981200"/>
            <a:ext cx="2667000" cy="47244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444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T"/>
          </a:p>
        </p:txBody>
      </p:sp>
      <p:sp>
        <p:nvSpPr>
          <p:cNvPr id="2" name="CasellaDiTesto 1"/>
          <p:cNvSpPr txBox="1"/>
          <p:nvPr/>
        </p:nvSpPr>
        <p:spPr>
          <a:xfrm>
            <a:off x="76200" y="76200"/>
            <a:ext cx="9372600" cy="2092881"/>
          </a:xfrm>
          <a:prstGeom prst="rect">
            <a:avLst/>
          </a:prstGeom>
          <a:noFill/>
        </p:spPr>
        <p:txBody>
          <a:bodyPr wrap="square" rtlCol="0">
            <a:spAutoFit/>
          </a:bodyPr>
          <a:lstStyle/>
          <a:p>
            <a:pPr algn="l"/>
            <a:r>
              <a:rPr lang="en-US" sz="2000" b="1" dirty="0" err="1">
                <a:latin typeface="Gill Sans MT"/>
                <a:cs typeface="Gill Sans MT"/>
              </a:rPr>
              <a:t>AGel</a:t>
            </a:r>
            <a:r>
              <a:rPr lang="en-US" sz="2000" b="1" dirty="0">
                <a:latin typeface="Gill Sans MT"/>
                <a:cs typeface="Gill Sans MT"/>
              </a:rPr>
              <a:t> amyloidosis</a:t>
            </a:r>
          </a:p>
          <a:p>
            <a:pPr algn="l"/>
            <a:endParaRPr lang="en-US" b="1" dirty="0">
              <a:latin typeface="Gill Sans MT"/>
              <a:cs typeface="Gill Sans MT"/>
            </a:endParaRPr>
          </a:p>
          <a:p>
            <a:pPr algn="l"/>
            <a:r>
              <a:rPr lang="en-US" dirty="0">
                <a:latin typeface="Gill Sans MT"/>
                <a:cs typeface="Gill Sans MT"/>
              </a:rPr>
              <a:t>Also known as…</a:t>
            </a:r>
          </a:p>
          <a:p>
            <a:pPr lvl="1" algn="l"/>
            <a:r>
              <a:rPr lang="en-US" sz="1400" i="1" dirty="0">
                <a:latin typeface="Gill Sans MT"/>
                <a:cs typeface="Arial" panose="020B0604020202020204" pitchFamily="34" charset="0"/>
              </a:rPr>
              <a:t>FAMILIAL Am., FINNISH TYPE 		Am.  V</a:t>
            </a:r>
            <a:br>
              <a:rPr lang="en-US" sz="1400" i="1" dirty="0">
                <a:latin typeface="Gill Sans MT"/>
                <a:cs typeface="Arial" panose="020B0604020202020204" pitchFamily="34" charset="0"/>
              </a:rPr>
            </a:br>
            <a:r>
              <a:rPr lang="en-US" sz="1400" i="1" dirty="0">
                <a:latin typeface="Gill Sans MT"/>
                <a:cs typeface="Arial" panose="020B0604020202020204" pitchFamily="34" charset="0"/>
              </a:rPr>
              <a:t>Am., MERETOJA TYPE		Am. CRANIAL NEUROPATHY WITH LATTICE CORNEAL DYSTROPHY</a:t>
            </a:r>
            <a:br>
              <a:rPr lang="en-US" sz="1400" i="1" dirty="0">
                <a:latin typeface="Gill Sans MT"/>
                <a:cs typeface="Arial" panose="020B0604020202020204" pitchFamily="34" charset="0"/>
              </a:rPr>
            </a:br>
            <a:r>
              <a:rPr lang="en-US" sz="1400" i="1" dirty="0">
                <a:latin typeface="Gill Sans MT"/>
                <a:cs typeface="Arial" panose="020B0604020202020204" pitchFamily="34" charset="0"/>
              </a:rPr>
              <a:t>Am. DUE TO MUTANT GELSOLIN 	HEREDITARY GELSOLIN Am.	</a:t>
            </a:r>
          </a:p>
          <a:p>
            <a:pPr lvl="1" algn="l"/>
            <a:r>
              <a:rPr lang="en-US" sz="1400" i="1" dirty="0">
                <a:latin typeface="Gill Sans MT"/>
                <a:cs typeface="Arial" panose="020B0604020202020204" pitchFamily="34" charset="0"/>
              </a:rPr>
              <a:t>&amp; permutations</a:t>
            </a:r>
          </a:p>
          <a:p>
            <a:pPr algn="l"/>
            <a:endParaRPr lang="en-US" dirty="0">
              <a:latin typeface="Gill Sans MT"/>
              <a:cs typeface="Gill Sans MT"/>
            </a:endParaRPr>
          </a:p>
        </p:txBody>
      </p:sp>
      <p:sp>
        <p:nvSpPr>
          <p:cNvPr id="3" name="Rettangolo 2"/>
          <p:cNvSpPr/>
          <p:nvPr/>
        </p:nvSpPr>
        <p:spPr>
          <a:xfrm>
            <a:off x="457200" y="2477276"/>
            <a:ext cx="5334000" cy="1477328"/>
          </a:xfrm>
          <a:prstGeom prst="rect">
            <a:avLst/>
          </a:prstGeom>
          <a:ln w="38100">
            <a:solidFill>
              <a:schemeClr val="bg1">
                <a:lumMod val="85000"/>
              </a:schemeClr>
            </a:solidFill>
          </a:ln>
        </p:spPr>
        <p:txBody>
          <a:bodyPr wrap="square">
            <a:spAutoFit/>
          </a:bodyPr>
          <a:lstStyle/>
          <a:p>
            <a:pPr>
              <a:spcBef>
                <a:spcPts val="600"/>
              </a:spcBef>
              <a:spcAft>
                <a:spcPts val="600"/>
              </a:spcAft>
            </a:pPr>
            <a:r>
              <a:rPr lang="en-US" dirty="0">
                <a:latin typeface="Gill Sans MT" pitchFamily="34" charset="0"/>
              </a:rPr>
              <a:t>“</a:t>
            </a:r>
            <a:r>
              <a:rPr lang="en-US" b="1" dirty="0" err="1">
                <a:solidFill>
                  <a:schemeClr val="tx2"/>
                </a:solidFill>
                <a:latin typeface="Gill Sans MT" pitchFamily="34" charset="0"/>
              </a:rPr>
              <a:t>AGel</a:t>
            </a:r>
            <a:r>
              <a:rPr lang="en-US" b="1" dirty="0">
                <a:solidFill>
                  <a:schemeClr val="tx2"/>
                </a:solidFill>
                <a:latin typeface="Gill Sans MT" pitchFamily="34" charset="0"/>
              </a:rPr>
              <a:t> amyloidosis </a:t>
            </a:r>
            <a:r>
              <a:rPr lang="en-US" dirty="0">
                <a:latin typeface="Gill Sans MT" pitchFamily="34" charset="0"/>
              </a:rPr>
              <a:t>is a rare, usually systemic amyloidosis characterized by a triad of ophthalmologic, neurologic and dermatologic findings due to the deposition of </a:t>
            </a:r>
            <a:r>
              <a:rPr lang="en-US" b="1" dirty="0">
                <a:solidFill>
                  <a:schemeClr val="tx2"/>
                </a:solidFill>
                <a:latin typeface="Gill Sans MT" pitchFamily="34" charset="0"/>
              </a:rPr>
              <a:t>gelsolin</a:t>
            </a:r>
            <a:r>
              <a:rPr lang="en-US" dirty="0">
                <a:solidFill>
                  <a:schemeClr val="tx2"/>
                </a:solidFill>
                <a:latin typeface="Gill Sans MT" pitchFamily="34" charset="0"/>
              </a:rPr>
              <a:t> </a:t>
            </a:r>
            <a:r>
              <a:rPr lang="en-US" b="1" dirty="0">
                <a:solidFill>
                  <a:schemeClr val="tx2"/>
                </a:solidFill>
                <a:latin typeface="Gill Sans MT" pitchFamily="34" charset="0"/>
              </a:rPr>
              <a:t>amyloid fibrils </a:t>
            </a:r>
            <a:r>
              <a:rPr lang="en-US" dirty="0">
                <a:latin typeface="Gill Sans MT" pitchFamily="34" charset="0"/>
              </a:rPr>
              <a:t>in these tissues”.</a:t>
            </a:r>
          </a:p>
        </p:txBody>
      </p:sp>
      <p:pic>
        <p:nvPicPr>
          <p:cNvPr id="3074" name="Picture 2" descr="Lattice corneal dystrophy type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343" y="2362200"/>
            <a:ext cx="1676400"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6583" y="4675803"/>
            <a:ext cx="2060377" cy="1545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asellaDiTesto 4"/>
          <p:cNvSpPr txBox="1"/>
          <p:nvPr/>
        </p:nvSpPr>
        <p:spPr>
          <a:xfrm>
            <a:off x="7256433" y="6272749"/>
            <a:ext cx="800219" cy="276999"/>
          </a:xfrm>
          <a:prstGeom prst="rect">
            <a:avLst/>
          </a:prstGeom>
          <a:noFill/>
        </p:spPr>
        <p:txBody>
          <a:bodyPr wrap="none" rtlCol="0">
            <a:spAutoFit/>
          </a:bodyPr>
          <a:lstStyle/>
          <a:p>
            <a:r>
              <a:rPr lang="en-US" sz="1200" dirty="0">
                <a:latin typeface="Gill Sans MT" pitchFamily="34" charset="0"/>
              </a:rPr>
              <a:t>Cutis </a:t>
            </a:r>
            <a:r>
              <a:rPr lang="en-US" sz="1200" dirty="0" err="1">
                <a:latin typeface="Gill Sans MT" pitchFamily="34" charset="0"/>
              </a:rPr>
              <a:t>laxa</a:t>
            </a:r>
            <a:endParaRPr lang="en-US" sz="1200" dirty="0">
              <a:latin typeface="Gill Sans MT" pitchFamily="34" charset="0"/>
            </a:endParaRPr>
          </a:p>
        </p:txBody>
      </p:sp>
      <p:sp>
        <p:nvSpPr>
          <p:cNvPr id="8" name="CasellaDiTesto 7"/>
          <p:cNvSpPr txBox="1"/>
          <p:nvPr/>
        </p:nvSpPr>
        <p:spPr>
          <a:xfrm>
            <a:off x="6773032" y="4111348"/>
            <a:ext cx="1767022" cy="276999"/>
          </a:xfrm>
          <a:prstGeom prst="rect">
            <a:avLst/>
          </a:prstGeom>
          <a:noFill/>
        </p:spPr>
        <p:txBody>
          <a:bodyPr wrap="none" rtlCol="0">
            <a:spAutoFit/>
          </a:bodyPr>
          <a:lstStyle/>
          <a:p>
            <a:r>
              <a:rPr lang="en-US" sz="1200" dirty="0">
                <a:latin typeface="Gill Sans MT" pitchFamily="34" charset="0"/>
              </a:rPr>
              <a:t>Corneal lattice dystrophy</a:t>
            </a:r>
          </a:p>
        </p:txBody>
      </p:sp>
      <p:sp>
        <p:nvSpPr>
          <p:cNvPr id="9" name="Rettangolo 8"/>
          <p:cNvSpPr/>
          <p:nvPr/>
        </p:nvSpPr>
        <p:spPr>
          <a:xfrm>
            <a:off x="457200" y="4297323"/>
            <a:ext cx="5334000" cy="2369880"/>
          </a:xfrm>
          <a:prstGeom prst="rect">
            <a:avLst/>
          </a:prstGeom>
          <a:ln>
            <a:noFill/>
          </a:ln>
        </p:spPr>
        <p:txBody>
          <a:bodyPr wrap="square">
            <a:spAutoFit/>
          </a:bodyPr>
          <a:lstStyle/>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Rare, but endemic in Finland</a:t>
            </a:r>
          </a:p>
          <a:p>
            <a:pPr lvl="1" algn="l">
              <a:spcBef>
                <a:spcPts val="600"/>
              </a:spcBef>
              <a:spcAft>
                <a:spcPts val="0"/>
              </a:spcAft>
            </a:pPr>
            <a:r>
              <a:rPr lang="en-US" sz="1400" dirty="0">
                <a:latin typeface="Gill Sans MT" panose="020B0502020104020203" pitchFamily="34" charset="77"/>
              </a:rPr>
              <a:t>“</a:t>
            </a:r>
            <a:r>
              <a:rPr lang="en-US" sz="1400" i="1" dirty="0">
                <a:latin typeface="Gill Sans MT" panose="020B0502020104020203" pitchFamily="34" charset="77"/>
              </a:rPr>
              <a:t>… was 1/1,040 among 182,000 inhabitants, whereas in 1860 in the parish </a:t>
            </a:r>
            <a:r>
              <a:rPr lang="en-US" sz="1400" i="1" dirty="0" err="1">
                <a:latin typeface="Gill Sans MT" panose="020B0502020104020203" pitchFamily="34" charset="77"/>
              </a:rPr>
              <a:t>Valkeala</a:t>
            </a:r>
            <a:r>
              <a:rPr lang="en-US" sz="1400" i="1" dirty="0">
                <a:latin typeface="Gill Sans MT" panose="020B0502020104020203" pitchFamily="34" charset="77"/>
              </a:rPr>
              <a:t> the prevalence was calculated at 1/155. Today the true prevalence probably lies between these figures.</a:t>
            </a:r>
            <a:r>
              <a:rPr lang="en-US" sz="1400" dirty="0">
                <a:latin typeface="Gill Sans MT" panose="020B0502020104020203" pitchFamily="34" charset="77"/>
              </a:rPr>
              <a:t>” (</a:t>
            </a:r>
            <a:r>
              <a:rPr lang="en-US" sz="1400" dirty="0" err="1">
                <a:latin typeface="Gill Sans MT" panose="020B0502020104020203" pitchFamily="34" charset="77"/>
              </a:rPr>
              <a:t>Meretoja</a:t>
            </a:r>
            <a:r>
              <a:rPr lang="en-US" sz="1400" dirty="0">
                <a:latin typeface="Gill Sans MT" panose="020B0502020104020203" pitchFamily="34" charset="77"/>
              </a:rPr>
              <a:t> 1973)</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Inherited,  autosomal dominant</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Caused by </a:t>
            </a:r>
            <a:r>
              <a:rPr lang="en-US" i="1" dirty="0">
                <a:solidFill>
                  <a:schemeClr val="tx2"/>
                </a:solidFill>
                <a:latin typeface="Gill Sans MT" pitchFamily="34" charset="0"/>
              </a:rPr>
              <a:t>GSN</a:t>
            </a:r>
            <a:r>
              <a:rPr lang="en-US" dirty="0">
                <a:solidFill>
                  <a:schemeClr val="tx2"/>
                </a:solidFill>
                <a:latin typeface="Gill Sans MT" pitchFamily="34" charset="0"/>
              </a:rPr>
              <a:t> gene mutations</a:t>
            </a:r>
          </a:p>
          <a:p>
            <a:pPr marL="342900" indent="-342900" algn="l">
              <a:spcBef>
                <a:spcPts val="600"/>
              </a:spcBef>
              <a:spcAft>
                <a:spcPts val="0"/>
              </a:spcAft>
              <a:buFont typeface="Arial" pitchFamily="34" charset="0"/>
              <a:buChar char="•"/>
            </a:pPr>
            <a:r>
              <a:rPr lang="en-US" dirty="0">
                <a:solidFill>
                  <a:schemeClr val="tx2"/>
                </a:solidFill>
                <a:latin typeface="Gill Sans MT" pitchFamily="34" charset="0"/>
              </a:rPr>
              <a:t>No cure, just symptomatic treatments</a:t>
            </a:r>
          </a:p>
        </p:txBody>
      </p:sp>
    </p:spTree>
    <p:extLst>
      <p:ext uri="{BB962C8B-B14F-4D97-AF65-F5344CB8AC3E}">
        <p14:creationId xmlns:p14="http://schemas.microsoft.com/office/powerpoint/2010/main" val="149844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1015"/>
          <a:stretch/>
        </p:blipFill>
        <p:spPr bwMode="auto">
          <a:xfrm>
            <a:off x="3477292" y="0"/>
            <a:ext cx="6746527" cy="1046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428712" y="304385"/>
            <a:ext cx="2926699" cy="400110"/>
          </a:xfrm>
          <a:prstGeom prst="rect">
            <a:avLst/>
          </a:prstGeom>
          <a:noFill/>
        </p:spPr>
        <p:txBody>
          <a:bodyPr wrap="none" rtlCol="0">
            <a:spAutoFit/>
          </a:bodyPr>
          <a:lstStyle/>
          <a:p>
            <a:pPr algn="l"/>
            <a:r>
              <a:rPr lang="en-US" sz="2000" b="1" dirty="0">
                <a:latin typeface="Gill Sans MT" pitchFamily="34" charset="0"/>
              </a:rPr>
              <a:t>Mutations causing </a:t>
            </a:r>
            <a:r>
              <a:rPr lang="en-US" sz="2000" b="1" dirty="0" err="1">
                <a:latin typeface="Gill Sans MT" pitchFamily="34" charset="0"/>
              </a:rPr>
              <a:t>Agel</a:t>
            </a:r>
            <a:endParaRPr lang="en-US" sz="2000" b="1" dirty="0">
              <a:latin typeface="Gill Sans MT" pitchFamily="34" charset="0"/>
            </a:endParaRPr>
          </a:p>
        </p:txBody>
      </p:sp>
      <p:sp>
        <p:nvSpPr>
          <p:cNvPr id="7" name="CasellaDiTesto 6"/>
          <p:cNvSpPr txBox="1"/>
          <p:nvPr/>
        </p:nvSpPr>
        <p:spPr>
          <a:xfrm>
            <a:off x="287856" y="1128083"/>
            <a:ext cx="4095750" cy="1459468"/>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vl1pPr>
              <a:defRPr>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marL="285750" indent="-285750" algn="l">
              <a:buFont typeface="Arial" pitchFamily="34" charset="0"/>
              <a:buChar char="•"/>
            </a:pPr>
            <a:r>
              <a:rPr lang="en-US" sz="2000" u="sng" dirty="0"/>
              <a:t>D187N</a:t>
            </a:r>
            <a:r>
              <a:rPr lang="en-US" sz="2000" dirty="0"/>
              <a:t>	Systemic, Finnish</a:t>
            </a:r>
          </a:p>
          <a:p>
            <a:pPr marL="285750" indent="-285750" algn="l">
              <a:buFont typeface="Arial" pitchFamily="34" charset="0"/>
              <a:buChar char="•"/>
            </a:pPr>
            <a:r>
              <a:rPr lang="en-US" sz="2000" dirty="0"/>
              <a:t>D187Y	Systemic, Danish</a:t>
            </a:r>
          </a:p>
          <a:p>
            <a:pPr marL="285750" indent="-285750" algn="l">
              <a:buFont typeface="Arial" pitchFamily="34" charset="0"/>
              <a:buChar char="•"/>
            </a:pPr>
            <a:r>
              <a:rPr lang="en-US" sz="2000" dirty="0"/>
              <a:t>G167R	Renal</a:t>
            </a:r>
          </a:p>
          <a:p>
            <a:pPr marL="285750" indent="-285750" algn="l">
              <a:buFont typeface="Arial" pitchFamily="34" charset="0"/>
              <a:buChar char="•"/>
            </a:pPr>
            <a:r>
              <a:rPr lang="en-US" sz="2000" dirty="0"/>
              <a:t>N184K	Renal</a:t>
            </a:r>
          </a:p>
        </p:txBody>
      </p:sp>
      <p:sp>
        <p:nvSpPr>
          <p:cNvPr id="10" name="CasellaDiTesto 9"/>
          <p:cNvSpPr txBox="1"/>
          <p:nvPr/>
        </p:nvSpPr>
        <p:spPr>
          <a:xfrm>
            <a:off x="792539" y="2939514"/>
            <a:ext cx="1795684" cy="400110"/>
          </a:xfrm>
          <a:prstGeom prst="rect">
            <a:avLst/>
          </a:prstGeom>
          <a:noFill/>
        </p:spPr>
        <p:txBody>
          <a:bodyPr wrap="none" rtlCol="0">
            <a:spAutoFit/>
          </a:bodyPr>
          <a:lstStyle/>
          <a:p>
            <a:r>
              <a:rPr lang="en-US" sz="2000" i="1" dirty="0">
                <a:latin typeface="Gill Sans MT" pitchFamily="34" charset="0"/>
              </a:rPr>
              <a:t>All in G2 domain</a:t>
            </a:r>
          </a:p>
        </p:txBody>
      </p:sp>
      <p:pic>
        <p:nvPicPr>
          <p:cNvPr id="1035" name="Picture 11" descr="Z:\home\toni\Desktop\1f91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2807316"/>
            <a:ext cx="718000" cy="675764"/>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2">
            <a:extLst>
              <a:ext uri="{FF2B5EF4-FFF2-40B4-BE49-F238E27FC236}">
                <a16:creationId xmlns:a16="http://schemas.microsoft.com/office/drawing/2014/main" id="{0E9F8707-D7DB-EB45-87B9-CE901CB26755}"/>
              </a:ext>
            </a:extLst>
          </p:cNvPr>
          <p:cNvPicPr>
            <a:picLocks noChangeAspect="1"/>
          </p:cNvPicPr>
          <p:nvPr/>
        </p:nvPicPr>
        <p:blipFill rotWithShape="1">
          <a:blip r:embed="rId5"/>
          <a:srcRect t="1449"/>
          <a:stretch/>
        </p:blipFill>
        <p:spPr>
          <a:xfrm>
            <a:off x="4648200" y="1066800"/>
            <a:ext cx="4404713" cy="5181600"/>
          </a:xfrm>
          <a:prstGeom prst="rect">
            <a:avLst/>
          </a:prstGeom>
        </p:spPr>
      </p:pic>
      <p:sp>
        <p:nvSpPr>
          <p:cNvPr id="12" name="CasellaDiTesto 17">
            <a:extLst>
              <a:ext uri="{FF2B5EF4-FFF2-40B4-BE49-F238E27FC236}">
                <a16:creationId xmlns:a16="http://schemas.microsoft.com/office/drawing/2014/main" id="{268866C1-AB99-B849-81BF-2F508D8A5C01}"/>
              </a:ext>
            </a:extLst>
          </p:cNvPr>
          <p:cNvSpPr txBox="1"/>
          <p:nvPr/>
        </p:nvSpPr>
        <p:spPr>
          <a:xfrm>
            <a:off x="304800" y="3835043"/>
            <a:ext cx="3810000" cy="2185214"/>
          </a:xfrm>
          <a:prstGeom prst="rect">
            <a:avLst/>
          </a:prstGeom>
          <a:noFill/>
        </p:spPr>
        <p:txBody>
          <a:bodyPr wrap="square" rtlCol="0">
            <a:spAutoFit/>
          </a:bodyPr>
          <a:lstStyle/>
          <a:p>
            <a:pPr marL="285750" indent="-285750" algn="l">
              <a:buFont typeface="Arial"/>
              <a:buChar char="•"/>
            </a:pPr>
            <a:r>
              <a:rPr lang="it-IT" dirty="0">
                <a:solidFill>
                  <a:schemeClr val="tx2"/>
                </a:solidFill>
                <a:latin typeface="Gill Sans MT" pitchFamily="34" charset="0"/>
              </a:rPr>
              <a:t>WT</a:t>
            </a:r>
            <a:r>
              <a:rPr lang="it-IT" dirty="0">
                <a:latin typeface="Gill Sans MT" pitchFamily="34" charset="0"/>
              </a:rPr>
              <a:t> plasma GSN </a:t>
            </a:r>
            <a:r>
              <a:rPr lang="it-IT" dirty="0" err="1">
                <a:latin typeface="Gill Sans MT" pitchFamily="34" charset="0"/>
              </a:rPr>
              <a:t>encounters</a:t>
            </a:r>
            <a:r>
              <a:rPr lang="it-IT" dirty="0">
                <a:latin typeface="Gill Sans MT" pitchFamily="34" charset="0"/>
              </a:rPr>
              <a:t> </a:t>
            </a:r>
            <a:r>
              <a:rPr lang="it-IT" dirty="0" err="1">
                <a:latin typeface="Gill Sans MT" pitchFamily="34" charset="0"/>
              </a:rPr>
              <a:t>furin</a:t>
            </a:r>
            <a:r>
              <a:rPr lang="it-IT" dirty="0">
                <a:latin typeface="Gill Sans MT" pitchFamily="34" charset="0"/>
              </a:rPr>
              <a:t> </a:t>
            </a:r>
            <a:r>
              <a:rPr lang="it-IT" dirty="0" err="1">
                <a:solidFill>
                  <a:schemeClr val="tx2"/>
                </a:solidFill>
                <a:latin typeface="Gill Sans MT" pitchFamily="34" charset="0"/>
              </a:rPr>
              <a:t>without</a:t>
            </a:r>
            <a:r>
              <a:rPr lang="it-IT" dirty="0">
                <a:solidFill>
                  <a:schemeClr val="tx2"/>
                </a:solidFill>
                <a:latin typeface="Gill Sans MT" pitchFamily="34" charset="0"/>
              </a:rPr>
              <a:t> </a:t>
            </a:r>
            <a:r>
              <a:rPr lang="it-IT" dirty="0" err="1">
                <a:solidFill>
                  <a:schemeClr val="tx2"/>
                </a:solidFill>
                <a:latin typeface="Gill Sans MT" pitchFamily="34" charset="0"/>
              </a:rPr>
              <a:t>consequence</a:t>
            </a:r>
            <a:r>
              <a:rPr lang="it-IT" dirty="0">
                <a:solidFill>
                  <a:schemeClr val="tx2"/>
                </a:solidFill>
                <a:latin typeface="Gill Sans MT" pitchFamily="34" charset="0"/>
              </a:rPr>
              <a:t> </a:t>
            </a:r>
            <a:r>
              <a:rPr lang="it-IT" dirty="0" err="1">
                <a:latin typeface="Gill Sans MT" pitchFamily="34" charset="0"/>
              </a:rPr>
              <a:t>since</a:t>
            </a:r>
            <a:r>
              <a:rPr lang="it-IT" dirty="0">
                <a:latin typeface="Gill Sans MT" pitchFamily="34" charset="0"/>
              </a:rPr>
              <a:t> WT </a:t>
            </a:r>
            <a:r>
              <a:rPr lang="it-IT" dirty="0" err="1">
                <a:latin typeface="Gill Sans MT" pitchFamily="34" charset="0"/>
              </a:rPr>
              <a:t>is</a:t>
            </a:r>
            <a:r>
              <a:rPr lang="it-IT" dirty="0">
                <a:latin typeface="Gill Sans MT" pitchFamily="34" charset="0"/>
              </a:rPr>
              <a:t> </a:t>
            </a:r>
            <a:r>
              <a:rPr lang="it-IT" dirty="0">
                <a:solidFill>
                  <a:schemeClr val="tx2"/>
                </a:solidFill>
                <a:latin typeface="Gill Sans MT" pitchFamily="34" charset="0"/>
              </a:rPr>
              <a:t> </a:t>
            </a:r>
            <a:r>
              <a:rPr lang="it-IT" dirty="0" err="1">
                <a:solidFill>
                  <a:schemeClr val="tx2"/>
                </a:solidFill>
                <a:latin typeface="Gill Sans MT" pitchFamily="34" charset="0"/>
              </a:rPr>
              <a:t>correctly</a:t>
            </a:r>
            <a:r>
              <a:rPr lang="it-IT" dirty="0">
                <a:solidFill>
                  <a:schemeClr val="tx2"/>
                </a:solidFill>
                <a:latin typeface="Gill Sans MT" pitchFamily="34" charset="0"/>
              </a:rPr>
              <a:t> </a:t>
            </a:r>
            <a:r>
              <a:rPr lang="it-IT" dirty="0" err="1">
                <a:solidFill>
                  <a:schemeClr val="tx2"/>
                </a:solidFill>
                <a:latin typeface="Gill Sans MT" pitchFamily="34" charset="0"/>
              </a:rPr>
              <a:t>folded</a:t>
            </a:r>
            <a:r>
              <a:rPr lang="it-IT" dirty="0">
                <a:latin typeface="Gill Sans MT" pitchFamily="34" charset="0"/>
              </a:rPr>
              <a:t>. </a:t>
            </a:r>
          </a:p>
          <a:p>
            <a:pPr marL="285750" indent="-285750" algn="l">
              <a:spcBef>
                <a:spcPts val="1200"/>
              </a:spcBef>
              <a:buFont typeface="Arial"/>
              <a:buChar char="•"/>
            </a:pPr>
            <a:r>
              <a:rPr lang="it-IT" dirty="0">
                <a:solidFill>
                  <a:schemeClr val="accent2"/>
                </a:solidFill>
                <a:latin typeface="Gill Sans MT" pitchFamily="34" charset="0"/>
              </a:rPr>
              <a:t>Mutant</a:t>
            </a:r>
            <a:r>
              <a:rPr lang="it-IT" dirty="0">
                <a:latin typeface="Gill Sans MT" pitchFamily="34" charset="0"/>
              </a:rPr>
              <a:t> plasma GSN </a:t>
            </a:r>
            <a:r>
              <a:rPr lang="it-IT" dirty="0" err="1">
                <a:latin typeface="Gill Sans MT" pitchFamily="34" charset="0"/>
              </a:rPr>
              <a:t>has</a:t>
            </a:r>
            <a:r>
              <a:rPr lang="it-IT" dirty="0">
                <a:latin typeface="Gill Sans MT" pitchFamily="34" charset="0"/>
              </a:rPr>
              <a:t> a </a:t>
            </a:r>
            <a:r>
              <a:rPr lang="it-IT" dirty="0" err="1">
                <a:latin typeface="Gill Sans MT" pitchFamily="34" charset="0"/>
              </a:rPr>
              <a:t>structural</a:t>
            </a:r>
            <a:r>
              <a:rPr lang="it-IT" dirty="0">
                <a:latin typeface="Gill Sans MT" pitchFamily="34" charset="0"/>
              </a:rPr>
              <a:t> </a:t>
            </a:r>
            <a:r>
              <a:rPr lang="it-IT" dirty="0">
                <a:solidFill>
                  <a:schemeClr val="accent2"/>
                </a:solidFill>
                <a:latin typeface="Gill Sans MT" pitchFamily="34" charset="0"/>
              </a:rPr>
              <a:t>intermediate state</a:t>
            </a:r>
            <a:r>
              <a:rPr lang="it-IT" dirty="0">
                <a:latin typeface="Gill Sans MT" pitchFamily="34" charset="0"/>
              </a:rPr>
              <a:t> </a:t>
            </a:r>
            <a:r>
              <a:rPr lang="it-IT" dirty="0" err="1">
                <a:latin typeface="Gill Sans MT" pitchFamily="34" charset="0"/>
              </a:rPr>
              <a:t>exposing</a:t>
            </a:r>
            <a:r>
              <a:rPr lang="it-IT" dirty="0">
                <a:latin typeface="Gill Sans MT" pitchFamily="34" charset="0"/>
              </a:rPr>
              <a:t> the </a:t>
            </a:r>
            <a:r>
              <a:rPr lang="it-IT" dirty="0" err="1">
                <a:latin typeface="Gill Sans MT" pitchFamily="34" charset="0"/>
              </a:rPr>
              <a:t>cleavage</a:t>
            </a:r>
            <a:r>
              <a:rPr lang="it-IT" dirty="0">
                <a:latin typeface="Gill Sans MT" pitchFamily="34" charset="0"/>
              </a:rPr>
              <a:t> site, and </a:t>
            </a:r>
            <a:r>
              <a:rPr lang="it-IT" dirty="0" err="1">
                <a:solidFill>
                  <a:schemeClr val="accent2"/>
                </a:solidFill>
                <a:latin typeface="Gill Sans MT" pitchFamily="34" charset="0"/>
              </a:rPr>
              <a:t>undergoes</a:t>
            </a:r>
            <a:r>
              <a:rPr lang="it-IT" dirty="0">
                <a:solidFill>
                  <a:schemeClr val="accent2"/>
                </a:solidFill>
                <a:latin typeface="Gill Sans MT" pitchFamily="34" charset="0"/>
              </a:rPr>
              <a:t> </a:t>
            </a:r>
            <a:r>
              <a:rPr lang="it-IT" dirty="0" err="1">
                <a:solidFill>
                  <a:schemeClr val="accent2"/>
                </a:solidFill>
                <a:latin typeface="Gill Sans MT" pitchFamily="34" charset="0"/>
              </a:rPr>
              <a:t>pathological</a:t>
            </a:r>
            <a:r>
              <a:rPr lang="it-IT" dirty="0">
                <a:solidFill>
                  <a:schemeClr val="accent2"/>
                </a:solidFill>
                <a:latin typeface="Gill Sans MT" pitchFamily="34" charset="0"/>
              </a:rPr>
              <a:t> </a:t>
            </a:r>
            <a:r>
              <a:rPr lang="it-IT" dirty="0" err="1">
                <a:solidFill>
                  <a:schemeClr val="accent2"/>
                </a:solidFill>
                <a:latin typeface="Gill Sans MT" pitchFamily="34" charset="0"/>
              </a:rPr>
              <a:t>furin</a:t>
            </a:r>
            <a:r>
              <a:rPr lang="it-IT" dirty="0">
                <a:solidFill>
                  <a:schemeClr val="accent2"/>
                </a:solidFill>
                <a:latin typeface="Gill Sans MT" pitchFamily="34" charset="0"/>
              </a:rPr>
              <a:t> processing.</a:t>
            </a:r>
            <a:endParaRPr lang="it-IT" dirty="0">
              <a:latin typeface="Gill Sans MT" pitchFamily="34" charset="0"/>
            </a:endParaRPr>
          </a:p>
        </p:txBody>
      </p:sp>
    </p:spTree>
    <p:extLst>
      <p:ext uri="{BB962C8B-B14F-4D97-AF65-F5344CB8AC3E}">
        <p14:creationId xmlns:p14="http://schemas.microsoft.com/office/powerpoint/2010/main" val="149716587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600" dirty="0" smtClean="0">
            <a:latin typeface="Gill Sans MT" pitchFamily="34" charset="0"/>
          </a:defRPr>
        </a:defPPr>
      </a:lstStyle>
    </a:txDef>
  </a:objectDefaults>
  <a:extraClrScheme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11977</TotalTime>
  <Words>1606</Words>
  <Application>Microsoft Macintosh PowerPoint</Application>
  <PresentationFormat>On-screen Show (4:3)</PresentationFormat>
  <Paragraphs>229</Paragraphs>
  <Slides>31</Slides>
  <Notes>5</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Gill Sans Light</vt:lpstr>
      <vt:lpstr>Gill Sans MT</vt:lpstr>
      <vt:lpstr>Times New Roman</vt:lpstr>
      <vt:lpstr>Tema di Office</vt:lpstr>
      <vt:lpstr>1_Tema di Office</vt:lpstr>
      <vt:lpstr>Molecular dynamics analysis libraries with an example based on the dynamics  in the physiopathology of gelsolin</vt:lpstr>
      <vt:lpstr>PowerPoint Presentation</vt:lpstr>
      <vt:lpstr>PowerPoint Presentation</vt:lpstr>
      <vt:lpstr>PowerPoint Presentation</vt:lpstr>
      <vt:lpstr>Gelsolin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Toni</cp:lastModifiedBy>
  <cp:revision>1536</cp:revision>
  <cp:lastPrinted>2020-02-01T14:42:12Z</cp:lastPrinted>
  <dcterms:created xsi:type="dcterms:W3CDTF">1601-01-01T00:00:00Z</dcterms:created>
  <dcterms:modified xsi:type="dcterms:W3CDTF">2022-04-27T20:47:04Z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